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4.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5" r:id="rId2"/>
    <p:sldMasterId id="2147483675" r:id="rId3"/>
    <p:sldMasterId id="2147483685" r:id="rId4"/>
    <p:sldMasterId id="2147483695" r:id="rId5"/>
  </p:sldMasterIdLst>
  <p:notesMasterIdLst>
    <p:notesMasterId r:id="rId33"/>
  </p:notesMasterIdLst>
  <p:sldIdLst>
    <p:sldId id="256" r:id="rId6"/>
    <p:sldId id="258" r:id="rId7"/>
    <p:sldId id="260" r:id="rId8"/>
    <p:sldId id="259" r:id="rId9"/>
    <p:sldId id="262" r:id="rId10"/>
    <p:sldId id="261" r:id="rId11"/>
    <p:sldId id="264" r:id="rId12"/>
    <p:sldId id="282" r:id="rId13"/>
    <p:sldId id="284" r:id="rId14"/>
    <p:sldId id="283" r:id="rId15"/>
    <p:sldId id="286" r:id="rId16"/>
    <p:sldId id="287" r:id="rId17"/>
    <p:sldId id="268" r:id="rId18"/>
    <p:sldId id="272" r:id="rId19"/>
    <p:sldId id="270" r:id="rId20"/>
    <p:sldId id="271" r:id="rId21"/>
    <p:sldId id="269" r:id="rId22"/>
    <p:sldId id="288" r:id="rId23"/>
    <p:sldId id="289" r:id="rId24"/>
    <p:sldId id="290" r:id="rId25"/>
    <p:sldId id="291" r:id="rId26"/>
    <p:sldId id="292" r:id="rId27"/>
    <p:sldId id="295" r:id="rId28"/>
    <p:sldId id="296" r:id="rId29"/>
    <p:sldId id="297" r:id="rId30"/>
    <p:sldId id="267" r:id="rId31"/>
    <p:sldId id="26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81"/>
    <p:restoredTop sz="86342"/>
  </p:normalViewPr>
  <p:slideViewPr>
    <p:cSldViewPr snapToGrid="0">
      <p:cViewPr varScale="1">
        <p:scale>
          <a:sx n="120" d="100"/>
          <a:sy n="120" d="100"/>
        </p:scale>
        <p:origin x="200" y="32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72" d="100"/>
          <a:sy n="72" d="100"/>
        </p:scale>
        <p:origin x="3524" y="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505649-380C-3748-8F51-2A1D5EACD098}" type="doc">
      <dgm:prSet loTypeId="urn:microsoft.com/office/officeart/2005/8/layout/list1" loCatId="" qsTypeId="urn:microsoft.com/office/officeart/2005/8/quickstyle/simple5" qsCatId="simple" csTypeId="urn:microsoft.com/office/officeart/2005/8/colors/accent3_2" csCatId="accent3" phldr="1"/>
      <dgm:spPr/>
      <dgm:t>
        <a:bodyPr/>
        <a:lstStyle/>
        <a:p>
          <a:endParaRPr lang="en-US"/>
        </a:p>
      </dgm:t>
    </dgm:pt>
    <dgm:pt modelId="{8BFE1E27-E8CC-5B4B-BF6A-FEC40E91EA63}">
      <dgm:prSet phldrT="[Text]"/>
      <dgm:spPr/>
      <dgm:t>
        <a:bodyPr/>
        <a:lstStyle/>
        <a:p>
          <a:pPr>
            <a:buFont typeface="+mj-lt"/>
            <a:buAutoNum type="arabicPeriod"/>
          </a:pPr>
          <a:r>
            <a:rPr lang="en-US" b="1" dirty="0"/>
            <a:t>Consumer &amp; Community Banking (CCB)</a:t>
          </a:r>
          <a:endParaRPr lang="en-US" dirty="0"/>
        </a:p>
      </dgm:t>
    </dgm:pt>
    <dgm:pt modelId="{873FE8F1-FA18-3C48-ABB8-F351E330C91D}" type="parTrans" cxnId="{7A464BCC-2030-8646-9EBB-38F7017C6EA8}">
      <dgm:prSet/>
      <dgm:spPr/>
      <dgm:t>
        <a:bodyPr/>
        <a:lstStyle/>
        <a:p>
          <a:endParaRPr lang="en-US"/>
        </a:p>
      </dgm:t>
    </dgm:pt>
    <dgm:pt modelId="{7DFE163D-3483-0241-9A22-056AA1D62889}" type="sibTrans" cxnId="{7A464BCC-2030-8646-9EBB-38F7017C6EA8}">
      <dgm:prSet/>
      <dgm:spPr/>
      <dgm:t>
        <a:bodyPr/>
        <a:lstStyle/>
        <a:p>
          <a:endParaRPr lang="en-US"/>
        </a:p>
      </dgm:t>
    </dgm:pt>
    <dgm:pt modelId="{0FA3AC1A-1124-D542-B321-959095132924}">
      <dgm:prSet phldrT="[Text]"/>
      <dgm:spPr/>
      <dgm:t>
        <a:bodyPr/>
        <a:lstStyle/>
        <a:p>
          <a:pPr>
            <a:buFont typeface="+mj-lt"/>
            <a:buAutoNum type="romanUcPeriod" startAt="3"/>
          </a:pPr>
          <a:r>
            <a:rPr lang="en-US" b="1" dirty="0"/>
            <a:t>Commercial Banking (CB)</a:t>
          </a:r>
          <a:endParaRPr lang="en-US" dirty="0"/>
        </a:p>
      </dgm:t>
    </dgm:pt>
    <dgm:pt modelId="{9D0D5B51-B293-AD41-9E3C-506D76E7046C}" type="parTrans" cxnId="{54069683-F225-2E40-8CED-92B144E811CE}">
      <dgm:prSet/>
      <dgm:spPr/>
      <dgm:t>
        <a:bodyPr/>
        <a:lstStyle/>
        <a:p>
          <a:endParaRPr lang="en-US"/>
        </a:p>
      </dgm:t>
    </dgm:pt>
    <dgm:pt modelId="{CE488D3A-22A8-C948-9320-DF70DA465AF2}" type="sibTrans" cxnId="{54069683-F225-2E40-8CED-92B144E811CE}">
      <dgm:prSet/>
      <dgm:spPr/>
      <dgm:t>
        <a:bodyPr/>
        <a:lstStyle/>
        <a:p>
          <a:endParaRPr lang="en-US"/>
        </a:p>
      </dgm:t>
    </dgm:pt>
    <dgm:pt modelId="{2ED42CA0-FDBC-7542-8EF9-AEE5AA213C46}">
      <dgm:prSet/>
      <dgm:spPr/>
      <dgm:t>
        <a:bodyPr/>
        <a:lstStyle/>
        <a:p>
          <a:r>
            <a:rPr lang="en-US" b="1" dirty="0"/>
            <a:t>Segment</a:t>
          </a:r>
          <a:r>
            <a:rPr lang="en-US" dirty="0"/>
            <a:t>: Large business services.</a:t>
          </a:r>
        </a:p>
      </dgm:t>
    </dgm:pt>
    <dgm:pt modelId="{44C63D05-066D-004A-9CAE-2FE4124C2DD6}" type="parTrans" cxnId="{6FAAD369-5EFA-7D47-8045-1669EA0485FA}">
      <dgm:prSet/>
      <dgm:spPr/>
      <dgm:t>
        <a:bodyPr/>
        <a:lstStyle/>
        <a:p>
          <a:endParaRPr lang="en-US"/>
        </a:p>
      </dgm:t>
    </dgm:pt>
    <dgm:pt modelId="{79044DB6-FAD6-4C4C-BD78-3124312B0C50}" type="sibTrans" cxnId="{6FAAD369-5EFA-7D47-8045-1669EA0485FA}">
      <dgm:prSet/>
      <dgm:spPr/>
      <dgm:t>
        <a:bodyPr/>
        <a:lstStyle/>
        <a:p>
          <a:endParaRPr lang="en-US"/>
        </a:p>
      </dgm:t>
    </dgm:pt>
    <dgm:pt modelId="{BB490B51-D0FE-C240-883D-11A24232AB23}">
      <dgm:prSet/>
      <dgm:spPr/>
      <dgm:t>
        <a:bodyPr/>
        <a:lstStyle/>
        <a:p>
          <a:r>
            <a:rPr lang="en-US" b="1" dirty="0"/>
            <a:t>Services</a:t>
          </a:r>
          <a:r>
            <a:rPr lang="en-US" dirty="0"/>
            <a:t>: Lending, investment, and financial solutions.</a:t>
          </a:r>
        </a:p>
      </dgm:t>
    </dgm:pt>
    <dgm:pt modelId="{544B4C66-916C-2443-A05F-341E89EBD3F0}" type="parTrans" cxnId="{70DFAC63-62A7-2042-A687-194C9635696B}">
      <dgm:prSet/>
      <dgm:spPr/>
      <dgm:t>
        <a:bodyPr/>
        <a:lstStyle/>
        <a:p>
          <a:endParaRPr lang="en-US"/>
        </a:p>
      </dgm:t>
    </dgm:pt>
    <dgm:pt modelId="{1F0273F8-EDD7-7C41-BC1B-52D01780545F}" type="sibTrans" cxnId="{70DFAC63-62A7-2042-A687-194C9635696B}">
      <dgm:prSet/>
      <dgm:spPr/>
      <dgm:t>
        <a:bodyPr/>
        <a:lstStyle/>
        <a:p>
          <a:endParaRPr lang="en-US"/>
        </a:p>
      </dgm:t>
    </dgm:pt>
    <dgm:pt modelId="{24D109FC-A94A-E448-9983-B24595C2E893}">
      <dgm:prSet/>
      <dgm:spPr/>
      <dgm:t>
        <a:bodyPr/>
        <a:lstStyle/>
        <a:p>
          <a:r>
            <a:rPr lang="en-US" b="1" dirty="0"/>
            <a:t>Asset &amp; Wealth Management (AWM)</a:t>
          </a:r>
        </a:p>
      </dgm:t>
    </dgm:pt>
    <dgm:pt modelId="{47B789BC-6667-B44E-8975-5494F1BE0353}" type="parTrans" cxnId="{0741A75B-189F-C84A-906D-42B493656B04}">
      <dgm:prSet/>
      <dgm:spPr/>
      <dgm:t>
        <a:bodyPr/>
        <a:lstStyle/>
        <a:p>
          <a:endParaRPr lang="en-US"/>
        </a:p>
      </dgm:t>
    </dgm:pt>
    <dgm:pt modelId="{5BE21D7B-2946-CC4A-B42A-DECAFDFFD75F}" type="sibTrans" cxnId="{0741A75B-189F-C84A-906D-42B493656B04}">
      <dgm:prSet/>
      <dgm:spPr/>
      <dgm:t>
        <a:bodyPr/>
        <a:lstStyle/>
        <a:p>
          <a:endParaRPr lang="en-US"/>
        </a:p>
      </dgm:t>
    </dgm:pt>
    <dgm:pt modelId="{CF39DE4A-4503-974C-8279-E591439DD0BC}">
      <dgm:prSet/>
      <dgm:spPr/>
      <dgm:t>
        <a:bodyPr/>
        <a:lstStyle/>
        <a:p>
          <a:r>
            <a:rPr lang="en-US" b="1" dirty="0"/>
            <a:t>Segment: </a:t>
          </a:r>
          <a:r>
            <a:rPr lang="en-US" dirty="0"/>
            <a:t>High-net-worth individuals and institutional investors.</a:t>
          </a:r>
          <a:endParaRPr lang="en-US" b="1" dirty="0"/>
        </a:p>
      </dgm:t>
    </dgm:pt>
    <dgm:pt modelId="{DDA8E767-0EFC-1642-9F56-187D823CC1A5}" type="parTrans" cxnId="{8A15161F-C910-C248-B5B3-A38D908ED745}">
      <dgm:prSet/>
      <dgm:spPr/>
      <dgm:t>
        <a:bodyPr/>
        <a:lstStyle/>
        <a:p>
          <a:endParaRPr lang="en-US"/>
        </a:p>
      </dgm:t>
    </dgm:pt>
    <dgm:pt modelId="{60223478-333B-2B4D-9213-CA2C339D64E0}" type="sibTrans" cxnId="{8A15161F-C910-C248-B5B3-A38D908ED745}">
      <dgm:prSet/>
      <dgm:spPr/>
      <dgm:t>
        <a:bodyPr/>
        <a:lstStyle/>
        <a:p>
          <a:endParaRPr lang="en-US"/>
        </a:p>
      </dgm:t>
    </dgm:pt>
    <dgm:pt modelId="{EE19D5A6-90F1-C940-8B9D-D6AAD12407E2}">
      <dgm:prSet/>
      <dgm:spPr/>
      <dgm:t>
        <a:bodyPr/>
        <a:lstStyle/>
        <a:p>
          <a:r>
            <a:rPr lang="en-US" b="1" dirty="0"/>
            <a:t>Services: </a:t>
          </a:r>
          <a:r>
            <a:rPr lang="en-US" dirty="0"/>
            <a:t>Investment and wealth management services.</a:t>
          </a:r>
        </a:p>
      </dgm:t>
    </dgm:pt>
    <dgm:pt modelId="{7D6587A0-568E-1A41-8964-41939B84CFD6}" type="parTrans" cxnId="{F4903372-A078-C14F-9615-7C2976C743FA}">
      <dgm:prSet/>
      <dgm:spPr/>
      <dgm:t>
        <a:bodyPr/>
        <a:lstStyle/>
        <a:p>
          <a:endParaRPr lang="en-US"/>
        </a:p>
      </dgm:t>
    </dgm:pt>
    <dgm:pt modelId="{9FA07844-FF64-F74D-BA54-D759CEC755C7}" type="sibTrans" cxnId="{F4903372-A078-C14F-9615-7C2976C743FA}">
      <dgm:prSet/>
      <dgm:spPr/>
      <dgm:t>
        <a:bodyPr/>
        <a:lstStyle/>
        <a:p>
          <a:endParaRPr lang="en-US"/>
        </a:p>
      </dgm:t>
    </dgm:pt>
    <dgm:pt modelId="{AE0FC9CF-0A03-DD4A-A805-BEA49F56965B}">
      <dgm:prSet/>
      <dgm:spPr/>
      <dgm:t>
        <a:bodyPr/>
        <a:lstStyle/>
        <a:p>
          <a:r>
            <a:rPr lang="en-US" b="1" dirty="0"/>
            <a:t>Segment</a:t>
          </a:r>
          <a:r>
            <a:rPr lang="en-US" dirty="0"/>
            <a:t>: Individual consumers and small businesses.</a:t>
          </a:r>
        </a:p>
      </dgm:t>
    </dgm:pt>
    <dgm:pt modelId="{B996F20E-3875-EF46-8AF1-835F6E2659D7}" type="parTrans" cxnId="{C4B93084-DACB-464F-BAEF-8A814801E0F7}">
      <dgm:prSet/>
      <dgm:spPr/>
      <dgm:t>
        <a:bodyPr/>
        <a:lstStyle/>
        <a:p>
          <a:endParaRPr lang="en-US"/>
        </a:p>
      </dgm:t>
    </dgm:pt>
    <dgm:pt modelId="{63C97E1F-D514-6D4A-8CEA-6F04CC26D980}" type="sibTrans" cxnId="{C4B93084-DACB-464F-BAEF-8A814801E0F7}">
      <dgm:prSet/>
      <dgm:spPr/>
      <dgm:t>
        <a:bodyPr/>
        <a:lstStyle/>
        <a:p>
          <a:endParaRPr lang="en-US"/>
        </a:p>
      </dgm:t>
    </dgm:pt>
    <dgm:pt modelId="{F0667062-9347-2E42-93EA-BA971B20D73D}">
      <dgm:prSet/>
      <dgm:spPr/>
      <dgm:t>
        <a:bodyPr/>
        <a:lstStyle/>
        <a:p>
          <a:r>
            <a:rPr lang="en-US" b="1" dirty="0"/>
            <a:t>Services</a:t>
          </a:r>
          <a:r>
            <a:rPr lang="en-US" dirty="0"/>
            <a:t>: Personal banking, lending, and investment.</a:t>
          </a:r>
        </a:p>
      </dgm:t>
    </dgm:pt>
    <dgm:pt modelId="{908AA0E4-AADE-134C-8495-5F29C32A8087}" type="parTrans" cxnId="{0C2367DC-6421-E644-A9EE-A8774FD8311E}">
      <dgm:prSet/>
      <dgm:spPr/>
      <dgm:t>
        <a:bodyPr/>
        <a:lstStyle/>
        <a:p>
          <a:endParaRPr lang="en-US"/>
        </a:p>
      </dgm:t>
    </dgm:pt>
    <dgm:pt modelId="{7968D3AA-1EB4-D046-94CD-466F571F649C}" type="sibTrans" cxnId="{0C2367DC-6421-E644-A9EE-A8774FD8311E}">
      <dgm:prSet/>
      <dgm:spPr/>
      <dgm:t>
        <a:bodyPr/>
        <a:lstStyle/>
        <a:p>
          <a:endParaRPr lang="en-US"/>
        </a:p>
      </dgm:t>
    </dgm:pt>
    <dgm:pt modelId="{6298699B-0B05-DB4F-84A0-398E5ECC7C06}">
      <dgm:prSet/>
      <dgm:spPr/>
      <dgm:t>
        <a:bodyPr/>
        <a:lstStyle/>
        <a:p>
          <a:r>
            <a:rPr lang="en-US" b="1"/>
            <a:t>Corporate &amp; Investment Bank (CIB)</a:t>
          </a:r>
          <a:endParaRPr lang="en-US" b="1" dirty="0"/>
        </a:p>
      </dgm:t>
    </dgm:pt>
    <dgm:pt modelId="{F9EE692F-CC3D-014B-869B-C59F1308E80E}" type="parTrans" cxnId="{E767E73F-BE6E-F649-B2ED-2B3771BC7E6D}">
      <dgm:prSet/>
      <dgm:spPr/>
      <dgm:t>
        <a:bodyPr/>
        <a:lstStyle/>
        <a:p>
          <a:endParaRPr lang="en-US"/>
        </a:p>
      </dgm:t>
    </dgm:pt>
    <dgm:pt modelId="{35F8AFA9-A557-6144-B1FD-AA77273CCC0B}" type="sibTrans" cxnId="{E767E73F-BE6E-F649-B2ED-2B3771BC7E6D}">
      <dgm:prSet/>
      <dgm:spPr/>
      <dgm:t>
        <a:bodyPr/>
        <a:lstStyle/>
        <a:p>
          <a:endParaRPr lang="en-US"/>
        </a:p>
      </dgm:t>
    </dgm:pt>
    <dgm:pt modelId="{12F0EF1E-D2B1-5D4D-925C-09A99103A61A}">
      <dgm:prSet/>
      <dgm:spPr/>
      <dgm:t>
        <a:bodyPr/>
        <a:lstStyle/>
        <a:p>
          <a:r>
            <a:rPr lang="en-US" b="1"/>
            <a:t>Segment</a:t>
          </a:r>
          <a:r>
            <a:rPr lang="en-US"/>
            <a:t>: Investment banking, market-making, and treasury services.</a:t>
          </a:r>
          <a:endParaRPr lang="en-US" dirty="0"/>
        </a:p>
      </dgm:t>
    </dgm:pt>
    <dgm:pt modelId="{2247EABC-66C8-AC44-9932-0276C2985663}" type="parTrans" cxnId="{A7416E5E-6A01-C94C-89A3-577DE4ABB797}">
      <dgm:prSet/>
      <dgm:spPr/>
      <dgm:t>
        <a:bodyPr/>
        <a:lstStyle/>
        <a:p>
          <a:endParaRPr lang="en-US"/>
        </a:p>
      </dgm:t>
    </dgm:pt>
    <dgm:pt modelId="{B8601A85-B4B0-6C40-BE3F-E8F833AD18BD}" type="sibTrans" cxnId="{A7416E5E-6A01-C94C-89A3-577DE4ABB797}">
      <dgm:prSet/>
      <dgm:spPr/>
      <dgm:t>
        <a:bodyPr/>
        <a:lstStyle/>
        <a:p>
          <a:endParaRPr lang="en-US"/>
        </a:p>
      </dgm:t>
    </dgm:pt>
    <dgm:pt modelId="{2B7FA32C-9BAF-5D45-9DBE-539917B5C3E5}">
      <dgm:prSet/>
      <dgm:spPr/>
      <dgm:t>
        <a:bodyPr/>
        <a:lstStyle/>
        <a:p>
          <a:r>
            <a:rPr lang="en-US" b="1" dirty="0"/>
            <a:t>Services</a:t>
          </a:r>
          <a:r>
            <a:rPr lang="en-US" dirty="0"/>
            <a:t>: High-end corporate and institutional clients.</a:t>
          </a:r>
        </a:p>
      </dgm:t>
    </dgm:pt>
    <dgm:pt modelId="{1D1CC65E-0F50-094F-A7CA-A834510462BA}" type="parTrans" cxnId="{290417F9-54F2-5448-B694-5AA1F7BD95F6}">
      <dgm:prSet/>
      <dgm:spPr/>
      <dgm:t>
        <a:bodyPr/>
        <a:lstStyle/>
        <a:p>
          <a:endParaRPr lang="en-US"/>
        </a:p>
      </dgm:t>
    </dgm:pt>
    <dgm:pt modelId="{98B27F39-77EC-9D42-9215-FB0033805295}" type="sibTrans" cxnId="{290417F9-54F2-5448-B694-5AA1F7BD95F6}">
      <dgm:prSet/>
      <dgm:spPr/>
      <dgm:t>
        <a:bodyPr/>
        <a:lstStyle/>
        <a:p>
          <a:endParaRPr lang="en-US"/>
        </a:p>
      </dgm:t>
    </dgm:pt>
    <dgm:pt modelId="{730E0CD1-A5D2-4F47-85A3-EDA94DEB55B6}" type="pres">
      <dgm:prSet presAssocID="{70505649-380C-3748-8F51-2A1D5EACD098}" presName="linear" presStyleCnt="0">
        <dgm:presLayoutVars>
          <dgm:dir/>
          <dgm:animLvl val="lvl"/>
          <dgm:resizeHandles val="exact"/>
        </dgm:presLayoutVars>
      </dgm:prSet>
      <dgm:spPr/>
    </dgm:pt>
    <dgm:pt modelId="{6FBDB353-6D44-8E4E-8E63-DA37D0D4643D}" type="pres">
      <dgm:prSet presAssocID="{8BFE1E27-E8CC-5B4B-BF6A-FEC40E91EA63}" presName="parentLin" presStyleCnt="0"/>
      <dgm:spPr/>
    </dgm:pt>
    <dgm:pt modelId="{F3E1523A-3492-CE4F-9E28-A63C33E294DA}" type="pres">
      <dgm:prSet presAssocID="{8BFE1E27-E8CC-5B4B-BF6A-FEC40E91EA63}" presName="parentLeftMargin" presStyleLbl="node1" presStyleIdx="0" presStyleCnt="4"/>
      <dgm:spPr/>
    </dgm:pt>
    <dgm:pt modelId="{0A5703F4-D8F4-654A-ABEC-D1331F0EBE00}" type="pres">
      <dgm:prSet presAssocID="{8BFE1E27-E8CC-5B4B-BF6A-FEC40E91EA63}" presName="parentText" presStyleLbl="node1" presStyleIdx="0" presStyleCnt="4">
        <dgm:presLayoutVars>
          <dgm:chMax val="0"/>
          <dgm:bulletEnabled val="1"/>
        </dgm:presLayoutVars>
      </dgm:prSet>
      <dgm:spPr/>
    </dgm:pt>
    <dgm:pt modelId="{C100F9DC-F208-714A-B3A1-6035B66FD3ED}" type="pres">
      <dgm:prSet presAssocID="{8BFE1E27-E8CC-5B4B-BF6A-FEC40E91EA63}" presName="negativeSpace" presStyleCnt="0"/>
      <dgm:spPr/>
    </dgm:pt>
    <dgm:pt modelId="{E2A83058-B47D-704B-A6D5-10C2644091E7}" type="pres">
      <dgm:prSet presAssocID="{8BFE1E27-E8CC-5B4B-BF6A-FEC40E91EA63}" presName="childText" presStyleLbl="conFgAcc1" presStyleIdx="0" presStyleCnt="4">
        <dgm:presLayoutVars>
          <dgm:bulletEnabled val="1"/>
        </dgm:presLayoutVars>
      </dgm:prSet>
      <dgm:spPr/>
    </dgm:pt>
    <dgm:pt modelId="{DC217636-B2BB-BF4B-858B-B31A8ED637C6}" type="pres">
      <dgm:prSet presAssocID="{7DFE163D-3483-0241-9A22-056AA1D62889}" presName="spaceBetweenRectangles" presStyleCnt="0"/>
      <dgm:spPr/>
    </dgm:pt>
    <dgm:pt modelId="{01164350-BDB6-1F4A-BD29-E5A52FD867D8}" type="pres">
      <dgm:prSet presAssocID="{6298699B-0B05-DB4F-84A0-398E5ECC7C06}" presName="parentLin" presStyleCnt="0"/>
      <dgm:spPr/>
    </dgm:pt>
    <dgm:pt modelId="{8A3C0AB9-C86E-AB40-92FF-F7FFEB2A80F7}" type="pres">
      <dgm:prSet presAssocID="{6298699B-0B05-DB4F-84A0-398E5ECC7C06}" presName="parentLeftMargin" presStyleLbl="node1" presStyleIdx="0" presStyleCnt="4"/>
      <dgm:spPr/>
    </dgm:pt>
    <dgm:pt modelId="{0DDB839A-58F5-C64B-93EF-D5B0DDDA6586}" type="pres">
      <dgm:prSet presAssocID="{6298699B-0B05-DB4F-84A0-398E5ECC7C06}" presName="parentText" presStyleLbl="node1" presStyleIdx="1" presStyleCnt="4">
        <dgm:presLayoutVars>
          <dgm:chMax val="0"/>
          <dgm:bulletEnabled val="1"/>
        </dgm:presLayoutVars>
      </dgm:prSet>
      <dgm:spPr/>
    </dgm:pt>
    <dgm:pt modelId="{097397F0-DC2F-D443-BB71-76B06773C350}" type="pres">
      <dgm:prSet presAssocID="{6298699B-0B05-DB4F-84A0-398E5ECC7C06}" presName="negativeSpace" presStyleCnt="0"/>
      <dgm:spPr/>
    </dgm:pt>
    <dgm:pt modelId="{B6FBB013-E168-554C-BC73-B641BCCF017E}" type="pres">
      <dgm:prSet presAssocID="{6298699B-0B05-DB4F-84A0-398E5ECC7C06}" presName="childText" presStyleLbl="conFgAcc1" presStyleIdx="1" presStyleCnt="4">
        <dgm:presLayoutVars>
          <dgm:bulletEnabled val="1"/>
        </dgm:presLayoutVars>
      </dgm:prSet>
      <dgm:spPr/>
    </dgm:pt>
    <dgm:pt modelId="{D9B88BFF-0BC6-9C40-81AF-A0BC84387D01}" type="pres">
      <dgm:prSet presAssocID="{35F8AFA9-A557-6144-B1FD-AA77273CCC0B}" presName="spaceBetweenRectangles" presStyleCnt="0"/>
      <dgm:spPr/>
    </dgm:pt>
    <dgm:pt modelId="{828BDDC9-5D72-0249-9705-0A2CA891E206}" type="pres">
      <dgm:prSet presAssocID="{0FA3AC1A-1124-D542-B321-959095132924}" presName="parentLin" presStyleCnt="0"/>
      <dgm:spPr/>
    </dgm:pt>
    <dgm:pt modelId="{6263BAB4-D595-6F49-8DEE-CB79B6CA15E7}" type="pres">
      <dgm:prSet presAssocID="{0FA3AC1A-1124-D542-B321-959095132924}" presName="parentLeftMargin" presStyleLbl="node1" presStyleIdx="1" presStyleCnt="4"/>
      <dgm:spPr/>
    </dgm:pt>
    <dgm:pt modelId="{2173A8B5-E153-434E-ADC0-97BDE6FAAD9B}" type="pres">
      <dgm:prSet presAssocID="{0FA3AC1A-1124-D542-B321-959095132924}" presName="parentText" presStyleLbl="node1" presStyleIdx="2" presStyleCnt="4">
        <dgm:presLayoutVars>
          <dgm:chMax val="0"/>
          <dgm:bulletEnabled val="1"/>
        </dgm:presLayoutVars>
      </dgm:prSet>
      <dgm:spPr/>
    </dgm:pt>
    <dgm:pt modelId="{9B504053-772B-0D40-AC01-78A9E240E829}" type="pres">
      <dgm:prSet presAssocID="{0FA3AC1A-1124-D542-B321-959095132924}" presName="negativeSpace" presStyleCnt="0"/>
      <dgm:spPr/>
    </dgm:pt>
    <dgm:pt modelId="{93377267-CBC3-ED42-85A2-7A8B5A2EE9E3}" type="pres">
      <dgm:prSet presAssocID="{0FA3AC1A-1124-D542-B321-959095132924}" presName="childText" presStyleLbl="conFgAcc1" presStyleIdx="2" presStyleCnt="4">
        <dgm:presLayoutVars>
          <dgm:bulletEnabled val="1"/>
        </dgm:presLayoutVars>
      </dgm:prSet>
      <dgm:spPr/>
    </dgm:pt>
    <dgm:pt modelId="{80C62795-2356-A94B-A207-0C98208986CC}" type="pres">
      <dgm:prSet presAssocID="{CE488D3A-22A8-C948-9320-DF70DA465AF2}" presName="spaceBetweenRectangles" presStyleCnt="0"/>
      <dgm:spPr/>
    </dgm:pt>
    <dgm:pt modelId="{577042E1-6379-3944-8F39-33C63CF89435}" type="pres">
      <dgm:prSet presAssocID="{24D109FC-A94A-E448-9983-B24595C2E893}" presName="parentLin" presStyleCnt="0"/>
      <dgm:spPr/>
    </dgm:pt>
    <dgm:pt modelId="{C4E41203-A3A4-C04F-8033-6A54950391E1}" type="pres">
      <dgm:prSet presAssocID="{24D109FC-A94A-E448-9983-B24595C2E893}" presName="parentLeftMargin" presStyleLbl="node1" presStyleIdx="2" presStyleCnt="4"/>
      <dgm:spPr/>
    </dgm:pt>
    <dgm:pt modelId="{60C28E1B-52F4-FE40-9021-E90261B6CAC2}" type="pres">
      <dgm:prSet presAssocID="{24D109FC-A94A-E448-9983-B24595C2E893}" presName="parentText" presStyleLbl="node1" presStyleIdx="3" presStyleCnt="4">
        <dgm:presLayoutVars>
          <dgm:chMax val="0"/>
          <dgm:bulletEnabled val="1"/>
        </dgm:presLayoutVars>
      </dgm:prSet>
      <dgm:spPr/>
    </dgm:pt>
    <dgm:pt modelId="{B9CD292A-A2A6-0C40-B220-B8D4AFCA7680}" type="pres">
      <dgm:prSet presAssocID="{24D109FC-A94A-E448-9983-B24595C2E893}" presName="negativeSpace" presStyleCnt="0"/>
      <dgm:spPr/>
    </dgm:pt>
    <dgm:pt modelId="{0B2A2D36-035C-B04A-9DBA-56CAEEE0AD31}" type="pres">
      <dgm:prSet presAssocID="{24D109FC-A94A-E448-9983-B24595C2E893}" presName="childText" presStyleLbl="conFgAcc1" presStyleIdx="3" presStyleCnt="4">
        <dgm:presLayoutVars>
          <dgm:bulletEnabled val="1"/>
        </dgm:presLayoutVars>
      </dgm:prSet>
      <dgm:spPr/>
    </dgm:pt>
  </dgm:ptLst>
  <dgm:cxnLst>
    <dgm:cxn modelId="{829D3800-1B77-4544-984B-F92D25B3F233}" type="presOf" srcId="{6298699B-0B05-DB4F-84A0-398E5ECC7C06}" destId="{8A3C0AB9-C86E-AB40-92FF-F7FFEB2A80F7}" srcOrd="0" destOrd="0" presId="urn:microsoft.com/office/officeart/2005/8/layout/list1"/>
    <dgm:cxn modelId="{14EE320C-83B6-FF44-A607-49528CFD84E0}" type="presOf" srcId="{24D109FC-A94A-E448-9983-B24595C2E893}" destId="{C4E41203-A3A4-C04F-8033-6A54950391E1}" srcOrd="0" destOrd="0" presId="urn:microsoft.com/office/officeart/2005/8/layout/list1"/>
    <dgm:cxn modelId="{FC2F120E-3244-8945-88E2-A1FE1701D6C2}" type="presOf" srcId="{AE0FC9CF-0A03-DD4A-A805-BEA49F56965B}" destId="{E2A83058-B47D-704B-A6D5-10C2644091E7}" srcOrd="0" destOrd="0" presId="urn:microsoft.com/office/officeart/2005/8/layout/list1"/>
    <dgm:cxn modelId="{62793B18-0245-234F-9536-F0785A514DD7}" type="presOf" srcId="{CF39DE4A-4503-974C-8279-E591439DD0BC}" destId="{0B2A2D36-035C-B04A-9DBA-56CAEEE0AD31}" srcOrd="0" destOrd="0" presId="urn:microsoft.com/office/officeart/2005/8/layout/list1"/>
    <dgm:cxn modelId="{9F58AB1E-4720-7142-B712-C57E2ACBD4F1}" type="presOf" srcId="{BB490B51-D0FE-C240-883D-11A24232AB23}" destId="{93377267-CBC3-ED42-85A2-7A8B5A2EE9E3}" srcOrd="0" destOrd="1" presId="urn:microsoft.com/office/officeart/2005/8/layout/list1"/>
    <dgm:cxn modelId="{8A15161F-C910-C248-B5B3-A38D908ED745}" srcId="{24D109FC-A94A-E448-9983-B24595C2E893}" destId="{CF39DE4A-4503-974C-8279-E591439DD0BC}" srcOrd="0" destOrd="0" parTransId="{DDA8E767-0EFC-1642-9F56-187D823CC1A5}" sibTransId="{60223478-333B-2B4D-9213-CA2C339D64E0}"/>
    <dgm:cxn modelId="{E767E73F-BE6E-F649-B2ED-2B3771BC7E6D}" srcId="{70505649-380C-3748-8F51-2A1D5EACD098}" destId="{6298699B-0B05-DB4F-84A0-398E5ECC7C06}" srcOrd="1" destOrd="0" parTransId="{F9EE692F-CC3D-014B-869B-C59F1308E80E}" sibTransId="{35F8AFA9-A557-6144-B1FD-AA77273CCC0B}"/>
    <dgm:cxn modelId="{9DBF714C-87B1-E34B-ACBD-D063DB0105C0}" type="presOf" srcId="{0FA3AC1A-1124-D542-B321-959095132924}" destId="{2173A8B5-E153-434E-ADC0-97BDE6FAAD9B}" srcOrd="1" destOrd="0" presId="urn:microsoft.com/office/officeart/2005/8/layout/list1"/>
    <dgm:cxn modelId="{7F55844C-1F5A-874B-AC89-FAFC351EFB3B}" type="presOf" srcId="{8BFE1E27-E8CC-5B4B-BF6A-FEC40E91EA63}" destId="{0A5703F4-D8F4-654A-ABEC-D1331F0EBE00}" srcOrd="1" destOrd="0" presId="urn:microsoft.com/office/officeart/2005/8/layout/list1"/>
    <dgm:cxn modelId="{4AAF984C-5293-7D42-98C3-1295B27C0BC0}" type="presOf" srcId="{F0667062-9347-2E42-93EA-BA971B20D73D}" destId="{E2A83058-B47D-704B-A6D5-10C2644091E7}" srcOrd="0" destOrd="1" presId="urn:microsoft.com/office/officeart/2005/8/layout/list1"/>
    <dgm:cxn modelId="{AC25974F-51F3-C34D-A3D2-0487D800F27A}" type="presOf" srcId="{24D109FC-A94A-E448-9983-B24595C2E893}" destId="{60C28E1B-52F4-FE40-9021-E90261B6CAC2}" srcOrd="1" destOrd="0" presId="urn:microsoft.com/office/officeart/2005/8/layout/list1"/>
    <dgm:cxn modelId="{2A609155-B253-F24A-957E-193EC751A2DC}" type="presOf" srcId="{EE19D5A6-90F1-C940-8B9D-D6AAD12407E2}" destId="{0B2A2D36-035C-B04A-9DBA-56CAEEE0AD31}" srcOrd="0" destOrd="1" presId="urn:microsoft.com/office/officeart/2005/8/layout/list1"/>
    <dgm:cxn modelId="{A0132E56-F589-B94E-9133-C885ADF6912D}" type="presOf" srcId="{70505649-380C-3748-8F51-2A1D5EACD098}" destId="{730E0CD1-A5D2-4F47-85A3-EDA94DEB55B6}" srcOrd="0" destOrd="0" presId="urn:microsoft.com/office/officeart/2005/8/layout/list1"/>
    <dgm:cxn modelId="{0741A75B-189F-C84A-906D-42B493656B04}" srcId="{70505649-380C-3748-8F51-2A1D5EACD098}" destId="{24D109FC-A94A-E448-9983-B24595C2E893}" srcOrd="3" destOrd="0" parTransId="{47B789BC-6667-B44E-8975-5494F1BE0353}" sibTransId="{5BE21D7B-2946-CC4A-B42A-DECAFDFFD75F}"/>
    <dgm:cxn modelId="{A7416E5E-6A01-C94C-89A3-577DE4ABB797}" srcId="{6298699B-0B05-DB4F-84A0-398E5ECC7C06}" destId="{12F0EF1E-D2B1-5D4D-925C-09A99103A61A}" srcOrd="0" destOrd="0" parTransId="{2247EABC-66C8-AC44-9932-0276C2985663}" sibTransId="{B8601A85-B4B0-6C40-BE3F-E8F833AD18BD}"/>
    <dgm:cxn modelId="{70DFAC63-62A7-2042-A687-194C9635696B}" srcId="{0FA3AC1A-1124-D542-B321-959095132924}" destId="{BB490B51-D0FE-C240-883D-11A24232AB23}" srcOrd="1" destOrd="0" parTransId="{544B4C66-916C-2443-A05F-341E89EBD3F0}" sibTransId="{1F0273F8-EDD7-7C41-BC1B-52D01780545F}"/>
    <dgm:cxn modelId="{6FAAD369-5EFA-7D47-8045-1669EA0485FA}" srcId="{0FA3AC1A-1124-D542-B321-959095132924}" destId="{2ED42CA0-FDBC-7542-8EF9-AEE5AA213C46}" srcOrd="0" destOrd="0" parTransId="{44C63D05-066D-004A-9CAE-2FE4124C2DD6}" sibTransId="{79044DB6-FAD6-4C4C-BD78-3124312B0C50}"/>
    <dgm:cxn modelId="{F4903372-A078-C14F-9615-7C2976C743FA}" srcId="{24D109FC-A94A-E448-9983-B24595C2E893}" destId="{EE19D5A6-90F1-C940-8B9D-D6AAD12407E2}" srcOrd="1" destOrd="0" parTransId="{7D6587A0-568E-1A41-8964-41939B84CFD6}" sibTransId="{9FA07844-FF64-F74D-BA54-D759CEC755C7}"/>
    <dgm:cxn modelId="{8A712B81-7FB4-8542-9220-E3CB8BC0929D}" type="presOf" srcId="{6298699B-0B05-DB4F-84A0-398E5ECC7C06}" destId="{0DDB839A-58F5-C64B-93EF-D5B0DDDA6586}" srcOrd="1" destOrd="0" presId="urn:microsoft.com/office/officeart/2005/8/layout/list1"/>
    <dgm:cxn modelId="{54069683-F225-2E40-8CED-92B144E811CE}" srcId="{70505649-380C-3748-8F51-2A1D5EACD098}" destId="{0FA3AC1A-1124-D542-B321-959095132924}" srcOrd="2" destOrd="0" parTransId="{9D0D5B51-B293-AD41-9E3C-506D76E7046C}" sibTransId="{CE488D3A-22A8-C948-9320-DF70DA465AF2}"/>
    <dgm:cxn modelId="{C4B93084-DACB-464F-BAEF-8A814801E0F7}" srcId="{8BFE1E27-E8CC-5B4B-BF6A-FEC40E91EA63}" destId="{AE0FC9CF-0A03-DD4A-A805-BEA49F56965B}" srcOrd="0" destOrd="0" parTransId="{B996F20E-3875-EF46-8AF1-835F6E2659D7}" sibTransId="{63C97E1F-D514-6D4A-8CEA-6F04CC26D980}"/>
    <dgm:cxn modelId="{235C5C97-FD23-D841-AB26-65158D937815}" type="presOf" srcId="{8BFE1E27-E8CC-5B4B-BF6A-FEC40E91EA63}" destId="{F3E1523A-3492-CE4F-9E28-A63C33E294DA}" srcOrd="0" destOrd="0" presId="urn:microsoft.com/office/officeart/2005/8/layout/list1"/>
    <dgm:cxn modelId="{FC9428CA-6935-C845-BFDA-A974A26C1B1A}" type="presOf" srcId="{2B7FA32C-9BAF-5D45-9DBE-539917B5C3E5}" destId="{B6FBB013-E168-554C-BC73-B641BCCF017E}" srcOrd="0" destOrd="1" presId="urn:microsoft.com/office/officeart/2005/8/layout/list1"/>
    <dgm:cxn modelId="{7A464BCC-2030-8646-9EBB-38F7017C6EA8}" srcId="{70505649-380C-3748-8F51-2A1D5EACD098}" destId="{8BFE1E27-E8CC-5B4B-BF6A-FEC40E91EA63}" srcOrd="0" destOrd="0" parTransId="{873FE8F1-FA18-3C48-ABB8-F351E330C91D}" sibTransId="{7DFE163D-3483-0241-9A22-056AA1D62889}"/>
    <dgm:cxn modelId="{09A5F3D4-CF7E-1C45-AEB9-FE8A1E28FFE0}" type="presOf" srcId="{0FA3AC1A-1124-D542-B321-959095132924}" destId="{6263BAB4-D595-6F49-8DEE-CB79B6CA15E7}" srcOrd="0" destOrd="0" presId="urn:microsoft.com/office/officeart/2005/8/layout/list1"/>
    <dgm:cxn modelId="{0C2367DC-6421-E644-A9EE-A8774FD8311E}" srcId="{8BFE1E27-E8CC-5B4B-BF6A-FEC40E91EA63}" destId="{F0667062-9347-2E42-93EA-BA971B20D73D}" srcOrd="1" destOrd="0" parTransId="{908AA0E4-AADE-134C-8495-5F29C32A8087}" sibTransId="{7968D3AA-1EB4-D046-94CD-466F571F649C}"/>
    <dgm:cxn modelId="{735092DD-36EC-B740-AC6C-154ACFCA92F0}" type="presOf" srcId="{2ED42CA0-FDBC-7542-8EF9-AEE5AA213C46}" destId="{93377267-CBC3-ED42-85A2-7A8B5A2EE9E3}" srcOrd="0" destOrd="0" presId="urn:microsoft.com/office/officeart/2005/8/layout/list1"/>
    <dgm:cxn modelId="{085045F3-0055-6943-943D-F0C031BA7144}" type="presOf" srcId="{12F0EF1E-D2B1-5D4D-925C-09A99103A61A}" destId="{B6FBB013-E168-554C-BC73-B641BCCF017E}" srcOrd="0" destOrd="0" presId="urn:microsoft.com/office/officeart/2005/8/layout/list1"/>
    <dgm:cxn modelId="{290417F9-54F2-5448-B694-5AA1F7BD95F6}" srcId="{6298699B-0B05-DB4F-84A0-398E5ECC7C06}" destId="{2B7FA32C-9BAF-5D45-9DBE-539917B5C3E5}" srcOrd="1" destOrd="0" parTransId="{1D1CC65E-0F50-094F-A7CA-A834510462BA}" sibTransId="{98B27F39-77EC-9D42-9215-FB0033805295}"/>
    <dgm:cxn modelId="{5069C7E8-2ED0-324B-BA73-7E48AAB14ACC}" type="presParOf" srcId="{730E0CD1-A5D2-4F47-85A3-EDA94DEB55B6}" destId="{6FBDB353-6D44-8E4E-8E63-DA37D0D4643D}" srcOrd="0" destOrd="0" presId="urn:microsoft.com/office/officeart/2005/8/layout/list1"/>
    <dgm:cxn modelId="{1452A84A-2BE6-5D47-B0C0-B05BA4C70B44}" type="presParOf" srcId="{6FBDB353-6D44-8E4E-8E63-DA37D0D4643D}" destId="{F3E1523A-3492-CE4F-9E28-A63C33E294DA}" srcOrd="0" destOrd="0" presId="urn:microsoft.com/office/officeart/2005/8/layout/list1"/>
    <dgm:cxn modelId="{F252195E-41EE-3B47-ACC9-660EF7B61A88}" type="presParOf" srcId="{6FBDB353-6D44-8E4E-8E63-DA37D0D4643D}" destId="{0A5703F4-D8F4-654A-ABEC-D1331F0EBE00}" srcOrd="1" destOrd="0" presId="urn:microsoft.com/office/officeart/2005/8/layout/list1"/>
    <dgm:cxn modelId="{5F84E51F-1507-8B49-ADE1-8C467F37EE1C}" type="presParOf" srcId="{730E0CD1-A5D2-4F47-85A3-EDA94DEB55B6}" destId="{C100F9DC-F208-714A-B3A1-6035B66FD3ED}" srcOrd="1" destOrd="0" presId="urn:microsoft.com/office/officeart/2005/8/layout/list1"/>
    <dgm:cxn modelId="{18EF965E-FCF8-BD41-A639-05D9043CD0A9}" type="presParOf" srcId="{730E0CD1-A5D2-4F47-85A3-EDA94DEB55B6}" destId="{E2A83058-B47D-704B-A6D5-10C2644091E7}" srcOrd="2" destOrd="0" presId="urn:microsoft.com/office/officeart/2005/8/layout/list1"/>
    <dgm:cxn modelId="{34255B72-F977-C84C-AC55-088894E4CE2E}" type="presParOf" srcId="{730E0CD1-A5D2-4F47-85A3-EDA94DEB55B6}" destId="{DC217636-B2BB-BF4B-858B-B31A8ED637C6}" srcOrd="3" destOrd="0" presId="urn:microsoft.com/office/officeart/2005/8/layout/list1"/>
    <dgm:cxn modelId="{116B56EE-03A6-6D45-B696-0E06B9C09E81}" type="presParOf" srcId="{730E0CD1-A5D2-4F47-85A3-EDA94DEB55B6}" destId="{01164350-BDB6-1F4A-BD29-E5A52FD867D8}" srcOrd="4" destOrd="0" presId="urn:microsoft.com/office/officeart/2005/8/layout/list1"/>
    <dgm:cxn modelId="{8DBBED0A-9E8B-AC4D-8A91-644F7418089B}" type="presParOf" srcId="{01164350-BDB6-1F4A-BD29-E5A52FD867D8}" destId="{8A3C0AB9-C86E-AB40-92FF-F7FFEB2A80F7}" srcOrd="0" destOrd="0" presId="urn:microsoft.com/office/officeart/2005/8/layout/list1"/>
    <dgm:cxn modelId="{530ACA45-5A45-AD4D-89AF-CF1F03361DFF}" type="presParOf" srcId="{01164350-BDB6-1F4A-BD29-E5A52FD867D8}" destId="{0DDB839A-58F5-C64B-93EF-D5B0DDDA6586}" srcOrd="1" destOrd="0" presId="urn:microsoft.com/office/officeart/2005/8/layout/list1"/>
    <dgm:cxn modelId="{13FECA25-2E07-9F47-85FC-4528E95278A1}" type="presParOf" srcId="{730E0CD1-A5D2-4F47-85A3-EDA94DEB55B6}" destId="{097397F0-DC2F-D443-BB71-76B06773C350}" srcOrd="5" destOrd="0" presId="urn:microsoft.com/office/officeart/2005/8/layout/list1"/>
    <dgm:cxn modelId="{47090757-2DE4-FB43-B820-5B8A4C895105}" type="presParOf" srcId="{730E0CD1-A5D2-4F47-85A3-EDA94DEB55B6}" destId="{B6FBB013-E168-554C-BC73-B641BCCF017E}" srcOrd="6" destOrd="0" presId="urn:microsoft.com/office/officeart/2005/8/layout/list1"/>
    <dgm:cxn modelId="{469CA536-B5FF-F340-B0A1-F1F7BE6A0CD8}" type="presParOf" srcId="{730E0CD1-A5D2-4F47-85A3-EDA94DEB55B6}" destId="{D9B88BFF-0BC6-9C40-81AF-A0BC84387D01}" srcOrd="7" destOrd="0" presId="urn:microsoft.com/office/officeart/2005/8/layout/list1"/>
    <dgm:cxn modelId="{F223848E-5060-5441-9D55-D11341CB38DE}" type="presParOf" srcId="{730E0CD1-A5D2-4F47-85A3-EDA94DEB55B6}" destId="{828BDDC9-5D72-0249-9705-0A2CA891E206}" srcOrd="8" destOrd="0" presId="urn:microsoft.com/office/officeart/2005/8/layout/list1"/>
    <dgm:cxn modelId="{C91444CF-BDCB-FC4A-8BCB-7EDAAA54ECE8}" type="presParOf" srcId="{828BDDC9-5D72-0249-9705-0A2CA891E206}" destId="{6263BAB4-D595-6F49-8DEE-CB79B6CA15E7}" srcOrd="0" destOrd="0" presId="urn:microsoft.com/office/officeart/2005/8/layout/list1"/>
    <dgm:cxn modelId="{C2A48A71-E246-8840-832A-BB4EFBBD30CF}" type="presParOf" srcId="{828BDDC9-5D72-0249-9705-0A2CA891E206}" destId="{2173A8B5-E153-434E-ADC0-97BDE6FAAD9B}" srcOrd="1" destOrd="0" presId="urn:microsoft.com/office/officeart/2005/8/layout/list1"/>
    <dgm:cxn modelId="{07191973-77A6-4641-9148-720CBE24B112}" type="presParOf" srcId="{730E0CD1-A5D2-4F47-85A3-EDA94DEB55B6}" destId="{9B504053-772B-0D40-AC01-78A9E240E829}" srcOrd="9" destOrd="0" presId="urn:microsoft.com/office/officeart/2005/8/layout/list1"/>
    <dgm:cxn modelId="{6073E9AC-9BA1-1447-B9DD-881EC0E83C5A}" type="presParOf" srcId="{730E0CD1-A5D2-4F47-85A3-EDA94DEB55B6}" destId="{93377267-CBC3-ED42-85A2-7A8B5A2EE9E3}" srcOrd="10" destOrd="0" presId="urn:microsoft.com/office/officeart/2005/8/layout/list1"/>
    <dgm:cxn modelId="{01D778CF-EC65-984F-84A7-7A000D5E179E}" type="presParOf" srcId="{730E0CD1-A5D2-4F47-85A3-EDA94DEB55B6}" destId="{80C62795-2356-A94B-A207-0C98208986CC}" srcOrd="11" destOrd="0" presId="urn:microsoft.com/office/officeart/2005/8/layout/list1"/>
    <dgm:cxn modelId="{F545B6C7-E0F7-DA45-882C-3760B832744F}" type="presParOf" srcId="{730E0CD1-A5D2-4F47-85A3-EDA94DEB55B6}" destId="{577042E1-6379-3944-8F39-33C63CF89435}" srcOrd="12" destOrd="0" presId="urn:microsoft.com/office/officeart/2005/8/layout/list1"/>
    <dgm:cxn modelId="{50E55615-5F31-9E4B-B0D6-629473658CB2}" type="presParOf" srcId="{577042E1-6379-3944-8F39-33C63CF89435}" destId="{C4E41203-A3A4-C04F-8033-6A54950391E1}" srcOrd="0" destOrd="0" presId="urn:microsoft.com/office/officeart/2005/8/layout/list1"/>
    <dgm:cxn modelId="{394E5B28-90E8-284B-9AAB-B781747B1365}" type="presParOf" srcId="{577042E1-6379-3944-8F39-33C63CF89435}" destId="{60C28E1B-52F4-FE40-9021-E90261B6CAC2}" srcOrd="1" destOrd="0" presId="urn:microsoft.com/office/officeart/2005/8/layout/list1"/>
    <dgm:cxn modelId="{E56E6CE2-D240-AB4E-9AE0-E2F87117A662}" type="presParOf" srcId="{730E0CD1-A5D2-4F47-85A3-EDA94DEB55B6}" destId="{B9CD292A-A2A6-0C40-B220-B8D4AFCA7680}" srcOrd="13" destOrd="0" presId="urn:microsoft.com/office/officeart/2005/8/layout/list1"/>
    <dgm:cxn modelId="{EB4D2A5C-5C1E-B241-8AEC-5F8C97D58887}" type="presParOf" srcId="{730E0CD1-A5D2-4F47-85A3-EDA94DEB55B6}" destId="{0B2A2D36-035C-B04A-9DBA-56CAEEE0AD31}" srcOrd="14"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A83058-B47D-704B-A6D5-10C2644091E7}">
      <dsp:nvSpPr>
        <dsp:cNvPr id="0" name=""/>
        <dsp:cNvSpPr/>
      </dsp:nvSpPr>
      <dsp:spPr>
        <a:xfrm>
          <a:off x="0" y="285957"/>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a:t>
          </a:r>
          <a:r>
            <a:rPr lang="en-US" sz="1500" kern="1200" dirty="0"/>
            <a:t>: Individual consumers and small businesses.</a:t>
          </a:r>
        </a:p>
        <a:p>
          <a:pPr marL="114300" lvl="1" indent="-114300" algn="l" defTabSz="666750">
            <a:lnSpc>
              <a:spcPct val="90000"/>
            </a:lnSpc>
            <a:spcBef>
              <a:spcPct val="0"/>
            </a:spcBef>
            <a:spcAft>
              <a:spcPct val="15000"/>
            </a:spcAft>
            <a:buChar char="•"/>
          </a:pPr>
          <a:r>
            <a:rPr lang="en-US" sz="1500" b="1" kern="1200" dirty="0"/>
            <a:t>Services</a:t>
          </a:r>
          <a:r>
            <a:rPr lang="en-US" sz="1500" kern="1200" dirty="0"/>
            <a:t>: Personal banking, lending, and investment.</a:t>
          </a:r>
        </a:p>
      </dsp:txBody>
      <dsp:txXfrm>
        <a:off x="0" y="285957"/>
        <a:ext cx="6989380" cy="874125"/>
      </dsp:txXfrm>
    </dsp:sp>
    <dsp:sp modelId="{0A5703F4-D8F4-654A-ABEC-D1331F0EBE00}">
      <dsp:nvSpPr>
        <dsp:cNvPr id="0" name=""/>
        <dsp:cNvSpPr/>
      </dsp:nvSpPr>
      <dsp:spPr>
        <a:xfrm>
          <a:off x="349469" y="64557"/>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Font typeface="+mj-lt"/>
            <a:buNone/>
          </a:pPr>
          <a:r>
            <a:rPr lang="en-US" sz="1500" b="1" kern="1200" dirty="0"/>
            <a:t>Consumer &amp; Community Banking (CCB)</a:t>
          </a:r>
          <a:endParaRPr lang="en-US" sz="1500" kern="1200" dirty="0"/>
        </a:p>
      </dsp:txBody>
      <dsp:txXfrm>
        <a:off x="371085" y="86173"/>
        <a:ext cx="4849334" cy="399568"/>
      </dsp:txXfrm>
    </dsp:sp>
    <dsp:sp modelId="{B6FBB013-E168-554C-BC73-B641BCCF017E}">
      <dsp:nvSpPr>
        <dsp:cNvPr id="0" name=""/>
        <dsp:cNvSpPr/>
      </dsp:nvSpPr>
      <dsp:spPr>
        <a:xfrm>
          <a:off x="0" y="1462482"/>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a:t>Segment</a:t>
          </a:r>
          <a:r>
            <a:rPr lang="en-US" sz="1500" kern="1200"/>
            <a:t>: Investment banking, market-making, and treasury services.</a:t>
          </a:r>
          <a:endParaRPr lang="en-US" sz="1500" kern="1200" dirty="0"/>
        </a:p>
        <a:p>
          <a:pPr marL="114300" lvl="1" indent="-114300" algn="l" defTabSz="666750">
            <a:lnSpc>
              <a:spcPct val="90000"/>
            </a:lnSpc>
            <a:spcBef>
              <a:spcPct val="0"/>
            </a:spcBef>
            <a:spcAft>
              <a:spcPct val="15000"/>
            </a:spcAft>
            <a:buChar char="•"/>
          </a:pPr>
          <a:r>
            <a:rPr lang="en-US" sz="1500" b="1" kern="1200" dirty="0"/>
            <a:t>Services</a:t>
          </a:r>
          <a:r>
            <a:rPr lang="en-US" sz="1500" kern="1200" dirty="0"/>
            <a:t>: High-end corporate and institutional clients.</a:t>
          </a:r>
        </a:p>
      </dsp:txBody>
      <dsp:txXfrm>
        <a:off x="0" y="1462482"/>
        <a:ext cx="6989380" cy="874125"/>
      </dsp:txXfrm>
    </dsp:sp>
    <dsp:sp modelId="{0DDB839A-58F5-C64B-93EF-D5B0DDDA6586}">
      <dsp:nvSpPr>
        <dsp:cNvPr id="0" name=""/>
        <dsp:cNvSpPr/>
      </dsp:nvSpPr>
      <dsp:spPr>
        <a:xfrm>
          <a:off x="349469" y="1241082"/>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None/>
          </a:pPr>
          <a:r>
            <a:rPr lang="en-US" sz="1500" b="1" kern="1200"/>
            <a:t>Corporate &amp; Investment Bank (CIB)</a:t>
          </a:r>
          <a:endParaRPr lang="en-US" sz="1500" b="1" kern="1200" dirty="0"/>
        </a:p>
      </dsp:txBody>
      <dsp:txXfrm>
        <a:off x="371085" y="1262698"/>
        <a:ext cx="4849334" cy="399568"/>
      </dsp:txXfrm>
    </dsp:sp>
    <dsp:sp modelId="{93377267-CBC3-ED42-85A2-7A8B5A2EE9E3}">
      <dsp:nvSpPr>
        <dsp:cNvPr id="0" name=""/>
        <dsp:cNvSpPr/>
      </dsp:nvSpPr>
      <dsp:spPr>
        <a:xfrm>
          <a:off x="0" y="2639007"/>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a:t>
          </a:r>
          <a:r>
            <a:rPr lang="en-US" sz="1500" kern="1200" dirty="0"/>
            <a:t>: Large business services.</a:t>
          </a:r>
        </a:p>
        <a:p>
          <a:pPr marL="114300" lvl="1" indent="-114300" algn="l" defTabSz="666750">
            <a:lnSpc>
              <a:spcPct val="90000"/>
            </a:lnSpc>
            <a:spcBef>
              <a:spcPct val="0"/>
            </a:spcBef>
            <a:spcAft>
              <a:spcPct val="15000"/>
            </a:spcAft>
            <a:buChar char="•"/>
          </a:pPr>
          <a:r>
            <a:rPr lang="en-US" sz="1500" b="1" kern="1200" dirty="0"/>
            <a:t>Services</a:t>
          </a:r>
          <a:r>
            <a:rPr lang="en-US" sz="1500" kern="1200" dirty="0"/>
            <a:t>: Lending, investment, and financial solutions.</a:t>
          </a:r>
        </a:p>
      </dsp:txBody>
      <dsp:txXfrm>
        <a:off x="0" y="2639007"/>
        <a:ext cx="6989380" cy="874125"/>
      </dsp:txXfrm>
    </dsp:sp>
    <dsp:sp modelId="{2173A8B5-E153-434E-ADC0-97BDE6FAAD9B}">
      <dsp:nvSpPr>
        <dsp:cNvPr id="0" name=""/>
        <dsp:cNvSpPr/>
      </dsp:nvSpPr>
      <dsp:spPr>
        <a:xfrm>
          <a:off x="349469" y="2417607"/>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Font typeface="+mj-lt"/>
            <a:buNone/>
          </a:pPr>
          <a:r>
            <a:rPr lang="en-US" sz="1500" b="1" kern="1200" dirty="0"/>
            <a:t>Commercial Banking (CB)</a:t>
          </a:r>
          <a:endParaRPr lang="en-US" sz="1500" kern="1200" dirty="0"/>
        </a:p>
      </dsp:txBody>
      <dsp:txXfrm>
        <a:off x="371085" y="2439223"/>
        <a:ext cx="4849334" cy="399568"/>
      </dsp:txXfrm>
    </dsp:sp>
    <dsp:sp modelId="{0B2A2D36-035C-B04A-9DBA-56CAEEE0AD31}">
      <dsp:nvSpPr>
        <dsp:cNvPr id="0" name=""/>
        <dsp:cNvSpPr/>
      </dsp:nvSpPr>
      <dsp:spPr>
        <a:xfrm>
          <a:off x="0" y="3815532"/>
          <a:ext cx="6989380" cy="874125"/>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542454" tIns="312420" rIns="542454" bIns="106680" numCol="1" spcCol="1270" anchor="t" anchorCtr="0">
          <a:noAutofit/>
        </a:bodyPr>
        <a:lstStyle/>
        <a:p>
          <a:pPr marL="114300" lvl="1" indent="-114300" algn="l" defTabSz="666750">
            <a:lnSpc>
              <a:spcPct val="90000"/>
            </a:lnSpc>
            <a:spcBef>
              <a:spcPct val="0"/>
            </a:spcBef>
            <a:spcAft>
              <a:spcPct val="15000"/>
            </a:spcAft>
            <a:buChar char="•"/>
          </a:pPr>
          <a:r>
            <a:rPr lang="en-US" sz="1500" b="1" kern="1200" dirty="0"/>
            <a:t>Segment: </a:t>
          </a:r>
          <a:r>
            <a:rPr lang="en-US" sz="1500" kern="1200" dirty="0"/>
            <a:t>High-net-worth individuals and institutional investors.</a:t>
          </a:r>
          <a:endParaRPr lang="en-US" sz="1500" b="1" kern="1200" dirty="0"/>
        </a:p>
        <a:p>
          <a:pPr marL="114300" lvl="1" indent="-114300" algn="l" defTabSz="666750">
            <a:lnSpc>
              <a:spcPct val="90000"/>
            </a:lnSpc>
            <a:spcBef>
              <a:spcPct val="0"/>
            </a:spcBef>
            <a:spcAft>
              <a:spcPct val="15000"/>
            </a:spcAft>
            <a:buChar char="•"/>
          </a:pPr>
          <a:r>
            <a:rPr lang="en-US" sz="1500" b="1" kern="1200" dirty="0"/>
            <a:t>Services: </a:t>
          </a:r>
          <a:r>
            <a:rPr lang="en-US" sz="1500" kern="1200" dirty="0"/>
            <a:t>Investment and wealth management services.</a:t>
          </a:r>
        </a:p>
      </dsp:txBody>
      <dsp:txXfrm>
        <a:off x="0" y="3815532"/>
        <a:ext cx="6989380" cy="874125"/>
      </dsp:txXfrm>
    </dsp:sp>
    <dsp:sp modelId="{60C28E1B-52F4-FE40-9021-E90261B6CAC2}">
      <dsp:nvSpPr>
        <dsp:cNvPr id="0" name=""/>
        <dsp:cNvSpPr/>
      </dsp:nvSpPr>
      <dsp:spPr>
        <a:xfrm>
          <a:off x="349469" y="3594132"/>
          <a:ext cx="4892566" cy="44280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84927" tIns="0" rIns="184927" bIns="0" numCol="1" spcCol="1270" anchor="ctr" anchorCtr="0">
          <a:noAutofit/>
        </a:bodyPr>
        <a:lstStyle/>
        <a:p>
          <a:pPr marL="0" lvl="0" indent="0" algn="l" defTabSz="666750">
            <a:lnSpc>
              <a:spcPct val="90000"/>
            </a:lnSpc>
            <a:spcBef>
              <a:spcPct val="0"/>
            </a:spcBef>
            <a:spcAft>
              <a:spcPct val="35000"/>
            </a:spcAft>
            <a:buNone/>
          </a:pPr>
          <a:r>
            <a:rPr lang="en-US" sz="1500" b="1" kern="1200" dirty="0"/>
            <a:t>Asset &amp; Wealth Management (AWM)</a:t>
          </a:r>
        </a:p>
      </dsp:txBody>
      <dsp:txXfrm>
        <a:off x="371085" y="3615748"/>
        <a:ext cx="4849334"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D413C3E-9F3C-AF48-882B-9BDE0C759EA5}" type="datetimeFigureOut">
              <a:rPr lang="en-US" smtClean="0"/>
              <a:t>11/14/23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273854-F63C-1F4B-B9BF-BDAF344A49BB}" type="slidenum">
              <a:rPr lang="en-US" smtClean="0"/>
              <a:t>‹#›</a:t>
            </a:fld>
            <a:endParaRPr lang="en-US"/>
          </a:p>
        </p:txBody>
      </p:sp>
    </p:spTree>
    <p:extLst>
      <p:ext uri="{BB962C8B-B14F-4D97-AF65-F5344CB8AC3E}">
        <p14:creationId xmlns:p14="http://schemas.microsoft.com/office/powerpoint/2010/main" val="3621775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endParaRPr lang="en-US" dirty="0"/>
          </a:p>
        </p:txBody>
      </p:sp>
      <p:sp>
        <p:nvSpPr>
          <p:cNvPr id="4" name="Slide Number Placeholder 3"/>
          <p:cNvSpPr>
            <a:spLocks noGrp="1"/>
          </p:cNvSpPr>
          <p:nvPr>
            <p:ph type="sldNum" sz="quarter" idx="5"/>
          </p:nvPr>
        </p:nvSpPr>
        <p:spPr/>
        <p:txBody>
          <a:bodyPr/>
          <a:lstStyle/>
          <a:p>
            <a:fld id="{55273854-F63C-1F4B-B9BF-BDAF344A49BB}" type="slidenum">
              <a:rPr lang="en-US" smtClean="0"/>
              <a:t>1</a:t>
            </a:fld>
            <a:endParaRPr lang="en-US"/>
          </a:p>
        </p:txBody>
      </p:sp>
    </p:spTree>
    <p:extLst>
      <p:ext uri="{BB962C8B-B14F-4D97-AF65-F5344CB8AC3E}">
        <p14:creationId xmlns:p14="http://schemas.microsoft.com/office/powerpoint/2010/main" val="34807848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[GLENN PRESENTS]</a:t>
            </a:r>
            <a:br>
              <a:rPr lang="en-US" dirty="0"/>
            </a:br>
            <a:r>
              <a:rPr lang="en-US" dirty="0"/>
              <a:t>Lets explore the structure of J.P. Morgan Chase &amp; Co . JPMC's operations are divided into four main business units. The Consumer &amp; Community Banking unit focuses on services for individual consumers and small businesses, offering personal banking, lending, and investment. The Corporate &amp; Investment Bank serves high-end corporate and institutional clients with investment banking, market-making, and treasury services. In Commercial Banking, the focus is on large businesses, providing lending, investment, and financial solutions. Lastly, the Asset &amp; Wealth Management unit caters to high-net-worth individuals and institutional investors, offering investment and wealth management services.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5786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"This map illustrates the expansive national presence of JPMorgan Chase &amp; Co. across the United States. It's evident that their branches are widely distributed, with a particularly strong concentration in major metropolitan areas and along the coasts. While there are areas without local branches, JPMC's national reach is comprehensive, offering services that span the breadth of the country, ensuring that their banking and financial services are accessible to a broad national customer base. This nationwide network positions JPMC as a key player in the American financial landscape."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27514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endParaRPr lang="en-US" dirty="0"/>
          </a:p>
          <a:p>
            <a:r>
              <a:rPr lang="en-US" dirty="0"/>
              <a:t>"Turning to JPMorgan Chase's global operations, the map here illustrates the extensive reach of the company across the world. JPMC has a significant presence in North America, marked by deep blue, reflecting its origin and headquarters. The firm extends its operations to major financial hubs in Europe and Asia, with notable business activities in the United Kingdom, Germany, India, and Japan. Latin America, primarily in Brazil and Argentina, and the Pacific regions, including Australia, also play a role in JPMC's international footprint. This diverse geographical distribution underlines JPMC's role as a truly global financial institution."</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24810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"This pie chart visualizes the current ownership structure of JPMC stock, with data sourced from Yahoo Finance. Notably, over half of the total shares' ownership information is not available. Among the identifiable shareholders, the five largest are The Vanguard Group, BlackRock, Morgan Stanley, Bank of America, and State Street Corporation. Collectively, these major institutional investors represent a significant portion of JPMC's stock, while insiders hold approximately 1% of the shares, reflecting a broad distribution of ownership among public and institutional entities."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700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[GLENN PRESENTS]</a:t>
            </a:r>
          </a:p>
          <a:p>
            <a:r>
              <a:rPr lang="en-US" dirty="0"/>
              <a:t>“Regarding Insider Trades, our presentation</a:t>
            </a:r>
            <a:r>
              <a:rPr lang="en-US" baseline="0" dirty="0"/>
              <a:t> comes at an interesting time. </a:t>
            </a:r>
            <a:r>
              <a:rPr lang="en-US" dirty="0"/>
              <a:t>In a notable financial move, Jamie </a:t>
            </a:r>
            <a:r>
              <a:rPr lang="en-US" dirty="0" err="1"/>
              <a:t>Dimon</a:t>
            </a:r>
            <a:r>
              <a:rPr lang="en-US" dirty="0"/>
              <a:t>, the CEO of JPMC, sold 12% of his holdings in the company. This transaction marked the first time Mr. </a:t>
            </a:r>
            <a:r>
              <a:rPr lang="en-US" dirty="0" err="1"/>
              <a:t>Dimon</a:t>
            </a:r>
            <a:r>
              <a:rPr lang="en-US" dirty="0"/>
              <a:t> has sold such a significant portion of his stock and resulted in a 3% drop in JPMC's market value. It's important to note, however, that bank representatives have stated this sale is not indicative of the bank's current or future performance. This event underscores the potential impact of executive financial decisions on market perceptions."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273854-F63C-1F4B-B9BF-BDAF344A49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509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20386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8C139-6DCC-E747-809A-EB86912E4A55}"/>
              </a:ext>
            </a:extLst>
          </p:cNvPr>
          <p:cNvSpPr>
            <a:spLocks noGrp="1"/>
          </p:cNvSpPr>
          <p:nvPr>
            <p:ph type="ctrTitle"/>
          </p:nvPr>
        </p:nvSpPr>
        <p:spPr>
          <a:xfrm>
            <a:off x="1524000" y="2207065"/>
            <a:ext cx="9144000" cy="2387600"/>
          </a:xfrm>
        </p:spPr>
        <p:txBody>
          <a:bodyPr anchor="b"/>
          <a:lstStyle>
            <a:lvl1pPr algn="ct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17C14E9A-270D-CB48-B83A-9C178EB838CC}"/>
              </a:ext>
            </a:extLst>
          </p:cNvPr>
          <p:cNvSpPr>
            <a:spLocks noGrp="1"/>
          </p:cNvSpPr>
          <p:nvPr>
            <p:ph type="subTitle" idx="1"/>
          </p:nvPr>
        </p:nvSpPr>
        <p:spPr>
          <a:xfrm>
            <a:off x="1524000" y="4686740"/>
            <a:ext cx="9144000" cy="1655763"/>
          </a:xfrm>
        </p:spPr>
        <p:txBody>
          <a:bodyPr/>
          <a:lstStyle>
            <a:lvl1pPr marL="0" indent="0" algn="ctr">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6" name="Slide Number Placeholder 5">
            <a:extLst>
              <a:ext uri="{FF2B5EF4-FFF2-40B4-BE49-F238E27FC236}">
                <a16:creationId xmlns:a16="http://schemas.microsoft.com/office/drawing/2014/main" id="{477233A4-F3BE-D043-BF42-206E1D778C6C}"/>
              </a:ext>
            </a:extLst>
          </p:cNvPr>
          <p:cNvSpPr>
            <a:spLocks noGrp="1"/>
          </p:cNvSpPr>
          <p:nvPr>
            <p:ph type="sldNum" sz="quarter" idx="12"/>
          </p:nvPr>
        </p:nvSpPr>
        <p:spPr/>
        <p:txBody>
          <a:bodyPr/>
          <a:lstStyle/>
          <a:p>
            <a:fld id="{1B1E57E9-8097-EC4F-BB7F-2EAAC04CFA22}" type="slidenum">
              <a:rPr lang="en-US" smtClean="0"/>
              <a:t>‹#›</a:t>
            </a:fld>
            <a:endParaRPr lang="en-US"/>
          </a:p>
        </p:txBody>
      </p:sp>
      <p:sp>
        <p:nvSpPr>
          <p:cNvPr id="12" name="Rectangle 11">
            <a:extLst>
              <a:ext uri="{FF2B5EF4-FFF2-40B4-BE49-F238E27FC236}">
                <a16:creationId xmlns:a16="http://schemas.microsoft.com/office/drawing/2014/main" id="{872EE8CE-C1B4-4C9F-BCD2-79CDC1ACFD70}"/>
              </a:ext>
            </a:extLst>
          </p:cNvPr>
          <p:cNvSpPr/>
          <p:nvPr/>
        </p:nvSpPr>
        <p:spPr>
          <a:xfrm>
            <a:off x="11068050" y="0"/>
            <a:ext cx="1123951" cy="5581317"/>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sp>
        <p:nvSpPr>
          <p:cNvPr id="7" name="Date Placeholder 1">
            <a:extLst>
              <a:ext uri="{FF2B5EF4-FFF2-40B4-BE49-F238E27FC236}">
                <a16:creationId xmlns:a16="http://schemas.microsoft.com/office/drawing/2014/main" id="{BA613CC9-BB93-17FD-7359-69706B7A3803}"/>
              </a:ext>
            </a:extLst>
          </p:cNvPr>
          <p:cNvSpPr>
            <a:spLocks noGrp="1"/>
          </p:cNvSpPr>
          <p:nvPr>
            <p:ph type="dt" sz="half" idx="10"/>
          </p:nvPr>
        </p:nvSpPr>
        <p:spPr>
          <a:xfrm>
            <a:off x="0" y="6492876"/>
            <a:ext cx="2743200" cy="365125"/>
          </a:xfrm>
          <a:prstGeom prst="rect">
            <a:avLst/>
          </a:prstGeom>
        </p:spPr>
        <p:txBody>
          <a:bodyPr/>
          <a:lstStyle/>
          <a:p>
            <a:fld id="{9CE25A47-60B6-084F-B2CE-23F0328A122B}" type="datetimeFigureOut">
              <a:rPr lang="en-US" smtClean="0"/>
              <a:t>11/14/23</a:t>
            </a:fld>
            <a:endParaRPr lang="en-US"/>
          </a:p>
        </p:txBody>
      </p:sp>
      <p:sp>
        <p:nvSpPr>
          <p:cNvPr id="8" name="Footer Placeholder 2">
            <a:extLst>
              <a:ext uri="{FF2B5EF4-FFF2-40B4-BE49-F238E27FC236}">
                <a16:creationId xmlns:a16="http://schemas.microsoft.com/office/drawing/2014/main" id="{55FCAED8-D4DA-2BDF-275D-6179A143782C}"/>
              </a:ext>
            </a:extLst>
          </p:cNvPr>
          <p:cNvSpPr>
            <a:spLocks noGrp="1"/>
          </p:cNvSpPr>
          <p:nvPr>
            <p:ph type="ftr" sz="quarter" idx="11"/>
          </p:nvPr>
        </p:nvSpPr>
        <p:spPr>
          <a:xfrm>
            <a:off x="4332027" y="6492876"/>
            <a:ext cx="4114800" cy="365125"/>
          </a:xfrm>
        </p:spPr>
        <p:txBody>
          <a:bodyPr/>
          <a:lstStyle/>
          <a:p>
            <a:endParaRPr lang="en-US"/>
          </a:p>
        </p:txBody>
      </p:sp>
    </p:spTree>
    <p:extLst>
      <p:ext uri="{BB962C8B-B14F-4D97-AF65-F5344CB8AC3E}">
        <p14:creationId xmlns:p14="http://schemas.microsoft.com/office/powerpoint/2010/main" val="196293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9474685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90" y="987425"/>
            <a:ext cx="5625839" cy="4342027"/>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272052"/>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a:xfrm>
            <a:off x="11150222" y="6492876"/>
            <a:ext cx="1060831"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436019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5"/>
            <a:ext cx="5537128" cy="4314731"/>
          </a:xfrm>
          <a:prstGeom prst="rect">
            <a:avLst/>
          </a:prstGeo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244756"/>
          </a:xfrm>
          <a:prstGeom prst="rect">
            <a:avLst/>
          </a:prstGeo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a:xfrm>
            <a:off x="11088806" y="6492876"/>
            <a:ext cx="1122247"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976297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a:xfrm>
            <a:off x="266699" y="237373"/>
            <a:ext cx="11662543"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558791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0412083"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0412083" cy="3755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a:xfrm>
            <a:off x="11061510" y="6492876"/>
            <a:ext cx="114954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991939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9" y="57858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9" y="345830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a:xfrm>
            <a:off x="11027391" y="6492876"/>
            <a:ext cx="1183661"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2415621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2E8C-97B7-7644-9FD2-659D03A3EAB1}"/>
              </a:ext>
            </a:extLst>
          </p:cNvPr>
          <p:cNvSpPr>
            <a:spLocks noGrp="1"/>
          </p:cNvSpPr>
          <p:nvPr>
            <p:ph type="title"/>
          </p:nvPr>
        </p:nvSpPr>
        <p:spPr>
          <a:xfrm>
            <a:off x="266699" y="22659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A25715-5295-6A4D-9D2A-90DB23B65D4E}"/>
              </a:ext>
            </a:extLst>
          </p:cNvPr>
          <p:cNvSpPr>
            <a:spLocks noGrp="1"/>
          </p:cNvSpPr>
          <p:nvPr>
            <p:ph sz="half" idx="1"/>
          </p:nvPr>
        </p:nvSpPr>
        <p:spPr>
          <a:xfrm>
            <a:off x="266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4173A-D3FE-DF48-9FF2-24FD6987F40B}"/>
              </a:ext>
            </a:extLst>
          </p:cNvPr>
          <p:cNvSpPr>
            <a:spLocks noGrp="1"/>
          </p:cNvSpPr>
          <p:nvPr>
            <p:ph sz="half" idx="2"/>
          </p:nvPr>
        </p:nvSpPr>
        <p:spPr>
          <a:xfrm>
            <a:off x="5600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9C53D-7100-2646-884D-55591CC82944}"/>
              </a:ext>
            </a:extLst>
          </p:cNvPr>
          <p:cNvSpPr>
            <a:spLocks noGrp="1"/>
          </p:cNvSpPr>
          <p:nvPr>
            <p:ph type="dt" sz="half" idx="10"/>
          </p:nvPr>
        </p:nvSpPr>
        <p:spPr>
          <a:xfrm>
            <a:off x="-210207" y="6127751"/>
            <a:ext cx="2743200" cy="365125"/>
          </a:xfrm>
          <a:prstGeom prst="rect">
            <a:avLst/>
          </a:prstGeom>
        </p:spPr>
        <p:txBody>
          <a:bodyPr/>
          <a:lstStyle>
            <a:lvl1pPr>
              <a:defRPr b="0" i="0">
                <a:solidFill>
                  <a:schemeClr val="bg1"/>
                </a:solidFill>
                <a:latin typeface="Roboto" panose="02000000000000000000" pitchFamily="2" charset="0"/>
              </a:defRPr>
            </a:lvl1pPr>
          </a:lstStyle>
          <a:p>
            <a:fld id="{5E1D03F1-0615-154B-8F4D-CFD118C7A806}" type="datetime1">
              <a:rPr lang="en-US" smtClean="0"/>
              <a:t>11/14/23</a:t>
            </a:fld>
            <a:endParaRPr lang="en-US"/>
          </a:p>
        </p:txBody>
      </p:sp>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a:xfrm>
            <a:off x="11095630" y="6492876"/>
            <a:ext cx="111542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5367165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44-88FA-114E-A603-F4806F266D2E}"/>
              </a:ext>
            </a:extLst>
          </p:cNvPr>
          <p:cNvSpPr>
            <a:spLocks noGrp="1"/>
          </p:cNvSpPr>
          <p:nvPr>
            <p:ph type="title"/>
          </p:nvPr>
        </p:nvSpPr>
        <p:spPr>
          <a:xfrm>
            <a:off x="839789" y="365125"/>
            <a:ext cx="10139836"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DD660-E6F2-5947-A75E-EBFEAD08A8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696C5-9224-334C-8342-D331603AD103}"/>
              </a:ext>
            </a:extLst>
          </p:cNvPr>
          <p:cNvSpPr>
            <a:spLocks noGrp="1"/>
          </p:cNvSpPr>
          <p:nvPr>
            <p:ph sz="half" idx="2"/>
          </p:nvPr>
        </p:nvSpPr>
        <p:spPr>
          <a:xfrm>
            <a:off x="839789" y="2505076"/>
            <a:ext cx="5157787" cy="2878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4932C-91D9-154A-A705-05849E95E013}"/>
              </a:ext>
            </a:extLst>
          </p:cNvPr>
          <p:cNvSpPr>
            <a:spLocks noGrp="1"/>
          </p:cNvSpPr>
          <p:nvPr>
            <p:ph type="body" sz="quarter" idx="3"/>
          </p:nvPr>
        </p:nvSpPr>
        <p:spPr>
          <a:xfrm>
            <a:off x="6172202" y="1681163"/>
            <a:ext cx="4868839"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EC021-E932-4D41-A850-F52285CB20AC}"/>
              </a:ext>
            </a:extLst>
          </p:cNvPr>
          <p:cNvSpPr>
            <a:spLocks noGrp="1"/>
          </p:cNvSpPr>
          <p:nvPr>
            <p:ph sz="quarter" idx="4"/>
          </p:nvPr>
        </p:nvSpPr>
        <p:spPr>
          <a:xfrm>
            <a:off x="6172202" y="2505075"/>
            <a:ext cx="4868839" cy="30427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a:xfrm>
            <a:off x="11122926" y="6492876"/>
            <a:ext cx="1088127"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825393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a:xfrm>
            <a:off x="11006919" y="6492876"/>
            <a:ext cx="120413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7366789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CD5FC-351A-8545-B804-A4666E421CFD}"/>
              </a:ext>
            </a:extLst>
          </p:cNvPr>
          <p:cNvSpPr>
            <a:spLocks noGrp="1"/>
          </p:cNvSpPr>
          <p:nvPr>
            <p:ph type="dt" sz="half" idx="10"/>
          </p:nvPr>
        </p:nvSpPr>
        <p:spPr>
          <a:xfrm>
            <a:off x="-210207" y="6127751"/>
            <a:ext cx="2743200" cy="365125"/>
          </a:xfrm>
          <a:prstGeom prst="rect">
            <a:avLst/>
          </a:prstGeom>
        </p:spPr>
        <p:txBody>
          <a:bodyPr/>
          <a:lstStyle>
            <a:lvl1pPr>
              <a:defRPr b="0" i="0">
                <a:latin typeface="Roboto" panose="02000000000000000000" pitchFamily="2" charset="0"/>
              </a:defRPr>
            </a:lvl1pPr>
          </a:lstStyle>
          <a:p>
            <a:fld id="{E17BFF34-74AD-984F-B69D-0697253AC374}" type="datetime1">
              <a:rPr lang="en-US" smtClean="0"/>
              <a:t>11/14/23</a:t>
            </a:fld>
            <a:endParaRPr lang="en-US"/>
          </a:p>
        </p:txBody>
      </p:sp>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7403400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p:txBody>
          <a:bodyPr/>
          <a:lstStyle>
            <a:lvl1pPr>
              <a:defRPr>
                <a:solidFill>
                  <a:schemeClr val="bg1"/>
                </a:solidFill>
              </a:defRPr>
            </a:lvl1pPr>
          </a:lstStyle>
          <a:p>
            <a:endParaRPr lang="en-US"/>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860612" y="1653098"/>
            <a:ext cx="10323728" cy="45146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p:txBody>
          <a:bodyPr/>
          <a:lstStyle>
            <a:lvl1pPr algn="ctr">
              <a:defRPr sz="2400">
                <a:solidFill>
                  <a:schemeClr val="bg1"/>
                </a:solidFill>
              </a:defRPr>
            </a:lvl1pPr>
          </a:lstStyle>
          <a:p>
            <a:fld id="{1B1E57E9-8097-EC4F-BB7F-2EAAC04CFA22}" type="slidenum">
              <a:rPr lang="en-US" smtClean="0"/>
              <a:t>‹#›</a:t>
            </a:fld>
            <a:endParaRPr lang="en-US"/>
          </a:p>
        </p:txBody>
      </p:sp>
      <p:sp>
        <p:nvSpPr>
          <p:cNvPr id="2" name="Date Placeholder 3">
            <a:extLst>
              <a:ext uri="{FF2B5EF4-FFF2-40B4-BE49-F238E27FC236}">
                <a16:creationId xmlns:a16="http://schemas.microsoft.com/office/drawing/2014/main" id="{616A1292-399E-A037-D215-71CE6AB692C9}"/>
              </a:ext>
            </a:extLst>
          </p:cNvPr>
          <p:cNvSpPr>
            <a:spLocks noGrp="1"/>
          </p:cNvSpPr>
          <p:nvPr>
            <p:ph type="dt" sz="half" idx="2"/>
          </p:nvPr>
        </p:nvSpPr>
        <p:spPr>
          <a:xfrm>
            <a:off x="0" y="6489368"/>
            <a:ext cx="2743200" cy="365125"/>
          </a:xfrm>
          <a:prstGeom prst="rect">
            <a:avLst/>
          </a:prstGeom>
        </p:spPr>
        <p:txBody>
          <a:bodyPr vert="horz" lIns="91440" tIns="45720" rIns="91440" bIns="45720" rtlCol="0" anchor="ctr"/>
          <a:lstStyle>
            <a:lvl1pPr algn="l">
              <a:defRPr sz="1200" b="0" i="0">
                <a:solidFill>
                  <a:schemeClr val="bg1"/>
                </a:solidFill>
                <a:latin typeface="Roboto" panose="02000000000000000000" pitchFamily="2" charset="0"/>
              </a:defRPr>
            </a:lvl1pPr>
          </a:lstStyle>
          <a:p>
            <a:fld id="{9CE25A47-60B6-084F-B2CE-23F0328A122B}" type="datetimeFigureOut">
              <a:rPr lang="en-US" smtClean="0"/>
              <a:t>11/14/23</a:t>
            </a:fld>
            <a:endParaRPr lang="en-US"/>
          </a:p>
        </p:txBody>
      </p:sp>
    </p:spTree>
    <p:extLst>
      <p:ext uri="{BB962C8B-B14F-4D97-AF65-F5344CB8AC3E}">
        <p14:creationId xmlns:p14="http://schemas.microsoft.com/office/powerpoint/2010/main" val="8080911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90" y="987425"/>
            <a:ext cx="5625839" cy="434202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272052"/>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a:xfrm>
            <a:off x="11150222" y="6492876"/>
            <a:ext cx="1060831"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109011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5"/>
            <a:ext cx="5537128" cy="431473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244756"/>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a:xfrm>
            <a:off x="11088806" y="6492876"/>
            <a:ext cx="1122247"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4534700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a:xfrm>
            <a:off x="0" y="6490358"/>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a:xfrm>
            <a:off x="11109278" y="6492876"/>
            <a:ext cx="1101775" cy="365125"/>
          </a:xfrm>
          <a:prstGeom prst="rect">
            <a:avLst/>
          </a:prstGeom>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911300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0412083"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0412083" cy="37556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p:txBody>
          <a:bodyPr/>
          <a:lstStyle>
            <a:lvl1pPr algn="ctr">
              <a:defRPr sz="2400">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841899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9" y="578581"/>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9" y="3458305"/>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0763493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92E8C-97B7-7644-9FD2-659D03A3EAB1}"/>
              </a:ext>
            </a:extLst>
          </p:cNvPr>
          <p:cNvSpPr>
            <a:spLocks noGrp="1"/>
          </p:cNvSpPr>
          <p:nvPr>
            <p:ph type="title"/>
          </p:nvPr>
        </p:nvSpPr>
        <p:spPr>
          <a:xfrm>
            <a:off x="266699" y="226596"/>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7A25715-5295-6A4D-9D2A-90DB23B65D4E}"/>
              </a:ext>
            </a:extLst>
          </p:cNvPr>
          <p:cNvSpPr>
            <a:spLocks noGrp="1"/>
          </p:cNvSpPr>
          <p:nvPr>
            <p:ph sz="half" idx="1"/>
          </p:nvPr>
        </p:nvSpPr>
        <p:spPr>
          <a:xfrm>
            <a:off x="266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F4173A-D3FE-DF48-9FF2-24FD6987F40B}"/>
              </a:ext>
            </a:extLst>
          </p:cNvPr>
          <p:cNvSpPr>
            <a:spLocks noGrp="1"/>
          </p:cNvSpPr>
          <p:nvPr>
            <p:ph sz="half" idx="2"/>
          </p:nvPr>
        </p:nvSpPr>
        <p:spPr>
          <a:xfrm>
            <a:off x="5600699" y="1687095"/>
            <a:ext cx="5181600" cy="36676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99C53D-7100-2646-884D-55591CC82944}"/>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4CC543EE-7BE5-5748-BB53-1A6410BB1C38}" type="datetime1">
              <a:rPr lang="en-US" smtClean="0"/>
              <a:t>11/14/23</a:t>
            </a:fld>
            <a:endParaRPr lang="en-US"/>
          </a:p>
        </p:txBody>
      </p:sp>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377018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C9044-88FA-114E-A603-F4806F266D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F6DD660-E6F2-5947-A75E-EBFEAD08A835}"/>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A696C5-9224-334C-8342-D331603AD103}"/>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94932C-91D9-154A-A705-05849E95E01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5EC021-E932-4D41-A850-F52285CB20AC}"/>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88E431C-A5CD-5A40-9BE8-830F7509118E}"/>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951EECE5-617A-9542-BF12-D4DCBE8446D2}" type="datetime1">
              <a:rPr lang="en-US" smtClean="0"/>
              <a:t>11/14/23</a:t>
            </a:fld>
            <a:endParaRPr lang="en-US"/>
          </a:p>
        </p:txBody>
      </p:sp>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p:txBody>
          <a:bodyPr/>
          <a:lstStyle>
            <a:lvl1pPr>
              <a:defRPr>
                <a:solidFill>
                  <a:schemeClr val="tx1">
                    <a:lumMod val="50000"/>
                    <a:lumOff val="50000"/>
                  </a:schemeClr>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6449029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97EF637-4A9D-0E42-ACA7-CB825FB18029}"/>
              </a:ext>
            </a:extLst>
          </p:cNvPr>
          <p:cNvSpPr>
            <a:spLocks noGrp="1"/>
          </p:cNvSpPr>
          <p:nvPr>
            <p:ph type="dt" sz="half" idx="10"/>
          </p:nvPr>
        </p:nvSpPr>
        <p:spPr>
          <a:xfrm>
            <a:off x="0" y="6492876"/>
            <a:ext cx="2743200" cy="365125"/>
          </a:xfrm>
          <a:prstGeom prst="rect">
            <a:avLst/>
          </a:prstGeom>
        </p:spPr>
        <p:txBody>
          <a:bodyPr/>
          <a:lstStyle>
            <a:lvl1pPr>
              <a:defRPr b="0" i="0">
                <a:solidFill>
                  <a:schemeClr val="bg1"/>
                </a:solidFill>
                <a:latin typeface="Roboto" panose="02000000000000000000" pitchFamily="2" charset="0"/>
              </a:defRPr>
            </a:lvl1pPr>
          </a:lstStyle>
          <a:p>
            <a:fld id="{A71192FB-0A6F-2E48-BB33-8BFFDECDEE59}" type="datetime1">
              <a:rPr lang="en-US" smtClean="0"/>
              <a:t>11/14/23</a:t>
            </a:fld>
            <a:endParaRPr lang="en-US"/>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664330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ECD5FC-351A-8545-B804-A4666E421CFD}"/>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41DC836A-1ED0-CE4F-A892-5BDD92ABD1F5}" type="datetime1">
              <a:rPr lang="en-US" smtClean="0"/>
              <a:t>11/14/23</a:t>
            </a:fld>
            <a:endParaRPr lang="en-US"/>
          </a:p>
        </p:txBody>
      </p:sp>
      <p:sp>
        <p:nvSpPr>
          <p:cNvPr id="3" name="Footer Placeholder 2">
            <a:extLst>
              <a:ext uri="{FF2B5EF4-FFF2-40B4-BE49-F238E27FC236}">
                <a16:creationId xmlns:a16="http://schemas.microsoft.com/office/drawing/2014/main" id="{657E58A1-5692-A146-BE9E-A7A91BAA950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A61880-376B-C842-9011-BCC7D2098C53}"/>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2427798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D2792-5666-664F-81DB-3B3090860E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C0AB43E-7110-9443-B786-79EB43C9DF4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FE3A51-D39C-2046-9F70-7E2EFBF5CF7D}"/>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07E324-D32C-324F-92C0-F790EA311F35}"/>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A034F02A-DF50-E44B-AAC0-9B7E84D7B16B}" type="datetime1">
              <a:rPr lang="en-US" smtClean="0"/>
              <a:t>11/14/23</a:t>
            </a:fld>
            <a:endParaRPr lang="en-US"/>
          </a:p>
        </p:txBody>
      </p:sp>
      <p:sp>
        <p:nvSpPr>
          <p:cNvPr id="6" name="Footer Placeholder 5">
            <a:extLst>
              <a:ext uri="{FF2B5EF4-FFF2-40B4-BE49-F238E27FC236}">
                <a16:creationId xmlns:a16="http://schemas.microsoft.com/office/drawing/2014/main" id="{EE48B0E8-B8BF-304F-8982-8D322E86A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B11AA-C1BF-F444-A2E6-6F48F828B41D}"/>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66699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51D34-C7EA-431D-B962-E739951EAB8F}"/>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47FC504-E5A6-4339-9EA9-6E9B5C071C1F}"/>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6" name="Slide Number Placeholder 5">
            <a:extLst>
              <a:ext uri="{FF2B5EF4-FFF2-40B4-BE49-F238E27FC236}">
                <a16:creationId xmlns:a16="http://schemas.microsoft.com/office/drawing/2014/main" id="{D243B20F-FFA3-45B9-8550-2F67D8D9266E}"/>
              </a:ext>
            </a:extLst>
          </p:cNvPr>
          <p:cNvSpPr>
            <a:spLocks noGrp="1"/>
          </p:cNvSpPr>
          <p:nvPr>
            <p:ph type="sldNum" sz="quarter" idx="12"/>
          </p:nvPr>
        </p:nvSpPr>
        <p:spPr/>
        <p:txBody>
          <a:bodyPr/>
          <a:lstStyle/>
          <a:p>
            <a:fld id="{1B1E57E9-8097-EC4F-BB7F-2EAAC04CFA22}" type="slidenum">
              <a:rPr lang="en-US" smtClean="0"/>
              <a:t>‹#›</a:t>
            </a:fld>
            <a:endParaRPr lang="en-US"/>
          </a:p>
        </p:txBody>
      </p:sp>
      <p:sp>
        <p:nvSpPr>
          <p:cNvPr id="7" name="Date Placeholder 1">
            <a:extLst>
              <a:ext uri="{FF2B5EF4-FFF2-40B4-BE49-F238E27FC236}">
                <a16:creationId xmlns:a16="http://schemas.microsoft.com/office/drawing/2014/main" id="{4AB2230A-0F76-67CD-34DF-28A91206E814}"/>
              </a:ext>
            </a:extLst>
          </p:cNvPr>
          <p:cNvSpPr>
            <a:spLocks noGrp="1"/>
          </p:cNvSpPr>
          <p:nvPr>
            <p:ph type="dt" sz="half" idx="10"/>
          </p:nvPr>
        </p:nvSpPr>
        <p:spPr>
          <a:xfrm>
            <a:off x="0" y="6492876"/>
            <a:ext cx="2743200" cy="365125"/>
          </a:xfrm>
          <a:prstGeom prst="rect">
            <a:avLst/>
          </a:prstGeom>
        </p:spPr>
        <p:txBody>
          <a:bodyPr/>
          <a:lstStyle/>
          <a:p>
            <a:fld id="{9CE25A47-60B6-084F-B2CE-23F0328A122B}" type="datetimeFigureOut">
              <a:rPr lang="en-US" smtClean="0"/>
              <a:t>11/14/23</a:t>
            </a:fld>
            <a:endParaRPr lang="en-US"/>
          </a:p>
        </p:txBody>
      </p:sp>
      <p:sp>
        <p:nvSpPr>
          <p:cNvPr id="8" name="Footer Placeholder 2">
            <a:extLst>
              <a:ext uri="{FF2B5EF4-FFF2-40B4-BE49-F238E27FC236}">
                <a16:creationId xmlns:a16="http://schemas.microsoft.com/office/drawing/2014/main" id="{CCE1FA02-A636-AF17-35CC-8E9C4675745D}"/>
              </a:ext>
            </a:extLst>
          </p:cNvPr>
          <p:cNvSpPr>
            <a:spLocks noGrp="1"/>
          </p:cNvSpPr>
          <p:nvPr>
            <p:ph type="ftr" sz="quarter" idx="11"/>
          </p:nvPr>
        </p:nvSpPr>
        <p:spPr>
          <a:xfrm>
            <a:off x="4332027" y="6492876"/>
            <a:ext cx="4114800" cy="365125"/>
          </a:xfrm>
        </p:spPr>
        <p:txBody>
          <a:bodyPr/>
          <a:lstStyle/>
          <a:p>
            <a:endParaRPr lang="en-US"/>
          </a:p>
        </p:txBody>
      </p:sp>
    </p:spTree>
    <p:extLst>
      <p:ext uri="{BB962C8B-B14F-4D97-AF65-F5344CB8AC3E}">
        <p14:creationId xmlns:p14="http://schemas.microsoft.com/office/powerpoint/2010/main" val="361251299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1EAED-DDA7-FB4B-AD5E-B1D0826BD79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E0113FF-7006-1B4D-9419-F362F41F8167}"/>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B8F63E4-5B7F-2648-9724-107ED4976F61}"/>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55540D-DE7D-0642-A456-144995BBD0CB}"/>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413E278F-934A-4B4B-9DE2-12CDD3AE07F5}" type="datetime1">
              <a:rPr lang="en-US" smtClean="0"/>
              <a:t>11/14/23</a:t>
            </a:fld>
            <a:endParaRPr lang="en-US"/>
          </a:p>
        </p:txBody>
      </p:sp>
      <p:sp>
        <p:nvSpPr>
          <p:cNvPr id="6" name="Footer Placeholder 5">
            <a:extLst>
              <a:ext uri="{FF2B5EF4-FFF2-40B4-BE49-F238E27FC236}">
                <a16:creationId xmlns:a16="http://schemas.microsoft.com/office/drawing/2014/main" id="{9E112F27-85ED-2947-B9D8-0CB12C5554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1E2008-12F5-6E41-AACF-3036CA9AEFB6}"/>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347128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76063-43C4-4C25-8DDE-A1CB665134C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394262-EC73-4E78-A10A-24FA5ECBF6FB}"/>
              </a:ext>
            </a:extLst>
          </p:cNvPr>
          <p:cNvSpPr>
            <a:spLocks noGrp="1"/>
          </p:cNvSpPr>
          <p:nvPr>
            <p:ph type="dt" sz="half" idx="10"/>
          </p:nvPr>
        </p:nvSpPr>
        <p:spPr>
          <a:xfrm>
            <a:off x="0" y="6492876"/>
            <a:ext cx="2743200" cy="365125"/>
          </a:xfrm>
          <a:prstGeom prst="rect">
            <a:avLst/>
          </a:prstGeom>
        </p:spPr>
        <p:txBody>
          <a:bodyPr/>
          <a:lstStyle>
            <a:lvl1pPr>
              <a:defRPr b="0" i="0">
                <a:latin typeface="Roboto" panose="02000000000000000000" pitchFamily="2" charset="0"/>
              </a:defRPr>
            </a:lvl1pPr>
          </a:lstStyle>
          <a:p>
            <a:fld id="{369A1B49-229E-B84C-A7D0-FF125FC51688}" type="datetime1">
              <a:rPr lang="en-US" smtClean="0"/>
              <a:t>11/14/23</a:t>
            </a:fld>
            <a:endParaRPr lang="en-US"/>
          </a:p>
        </p:txBody>
      </p:sp>
      <p:sp>
        <p:nvSpPr>
          <p:cNvPr id="4" name="Footer Placeholder 3">
            <a:extLst>
              <a:ext uri="{FF2B5EF4-FFF2-40B4-BE49-F238E27FC236}">
                <a16:creationId xmlns:a16="http://schemas.microsoft.com/office/drawing/2014/main" id="{6D25C847-13C5-41B7-9F05-03E0C8E576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E16C822-0E44-40A5-A937-F5DF231B0E61}"/>
              </a:ext>
            </a:extLst>
          </p:cNvPr>
          <p:cNvSpPr>
            <a:spLocks noGrp="1"/>
          </p:cNvSpPr>
          <p:nvPr>
            <p:ph type="sldNum" sz="quarter" idx="12"/>
          </p:nvPr>
        </p:nvSpPr>
        <p:spPr/>
        <p:txBody>
          <a:bodyPr/>
          <a:lstStyle/>
          <a:p>
            <a:fld id="{FDA5E2ED-17D4-4040-84B0-C6397CC1210A}" type="slidenum">
              <a:rPr lang="en-US" smtClean="0"/>
              <a:t>‹#›</a:t>
            </a:fld>
            <a:endParaRPr lang="en-US"/>
          </a:p>
        </p:txBody>
      </p:sp>
    </p:spTree>
    <p:extLst>
      <p:ext uri="{BB962C8B-B14F-4D97-AF65-F5344CB8AC3E}">
        <p14:creationId xmlns:p14="http://schemas.microsoft.com/office/powerpoint/2010/main" val="26727777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CB895-F613-CFAE-522E-A7A2374DCEA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B9F65B-9620-F7CC-E6C4-834B11601400}"/>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241005-121B-DC57-B6EE-820D3BDD31A6}"/>
              </a:ext>
            </a:extLst>
          </p:cNvPr>
          <p:cNvSpPr>
            <a:spLocks noGrp="1"/>
          </p:cNvSpPr>
          <p:nvPr>
            <p:ph type="dt" sz="half" idx="10"/>
          </p:nvPr>
        </p:nvSpPr>
        <p:spPr/>
        <p:txBody>
          <a:bodyPr/>
          <a:lstStyle/>
          <a:p>
            <a:fld id="{100C7AEE-ED96-0241-A4C3-D1DB38FFD5C7}" type="datetime1">
              <a:rPr lang="en-US" smtClean="0"/>
              <a:t>11/14/23</a:t>
            </a:fld>
            <a:endParaRPr lang="en-US"/>
          </a:p>
        </p:txBody>
      </p:sp>
      <p:sp>
        <p:nvSpPr>
          <p:cNvPr id="5" name="Footer Placeholder 4">
            <a:extLst>
              <a:ext uri="{FF2B5EF4-FFF2-40B4-BE49-F238E27FC236}">
                <a16:creationId xmlns:a16="http://schemas.microsoft.com/office/drawing/2014/main" id="{2891FD35-3286-FA3B-E622-130464EE6E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6C3A6-659F-9C1D-2848-8C431FA4A3A5}"/>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3728798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0F0-4A20-A201-F060-02BAE685806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6C4AC9-5CB4-5413-BC35-534B806FB4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D02D7E-A7AB-38D9-0282-26776126CC89}"/>
              </a:ext>
            </a:extLst>
          </p:cNvPr>
          <p:cNvSpPr>
            <a:spLocks noGrp="1"/>
          </p:cNvSpPr>
          <p:nvPr>
            <p:ph type="dt" sz="half" idx="10"/>
          </p:nvPr>
        </p:nvSpPr>
        <p:spPr/>
        <p:txBody>
          <a:bodyPr/>
          <a:lstStyle/>
          <a:p>
            <a:fld id="{8D52B39A-4357-9B4D-B6C6-57BBA8A56E78}" type="datetime1">
              <a:rPr lang="en-US" smtClean="0"/>
              <a:t>11/14/23</a:t>
            </a:fld>
            <a:endParaRPr lang="en-US"/>
          </a:p>
        </p:txBody>
      </p:sp>
      <p:sp>
        <p:nvSpPr>
          <p:cNvPr id="5" name="Footer Placeholder 4">
            <a:extLst>
              <a:ext uri="{FF2B5EF4-FFF2-40B4-BE49-F238E27FC236}">
                <a16:creationId xmlns:a16="http://schemas.microsoft.com/office/drawing/2014/main" id="{FACC1E4B-09FA-50D5-E867-EB83E9A097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C2639B-C353-0DC7-814E-7088961A180B}"/>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407721294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A813-88A2-03AE-0D57-1C314DE03774}"/>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EE2AE9-1F94-D333-1C2B-6F38E9B850A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BDFFDE-793B-D6D0-BE05-46B5233FD025}"/>
              </a:ext>
            </a:extLst>
          </p:cNvPr>
          <p:cNvSpPr>
            <a:spLocks noGrp="1"/>
          </p:cNvSpPr>
          <p:nvPr>
            <p:ph type="dt" sz="half" idx="10"/>
          </p:nvPr>
        </p:nvSpPr>
        <p:spPr/>
        <p:txBody>
          <a:bodyPr/>
          <a:lstStyle/>
          <a:p>
            <a:fld id="{AD43E534-0134-2341-8474-279AFEFDAF77}" type="datetime1">
              <a:rPr lang="en-US" smtClean="0"/>
              <a:t>11/14/23</a:t>
            </a:fld>
            <a:endParaRPr lang="en-US"/>
          </a:p>
        </p:txBody>
      </p:sp>
      <p:sp>
        <p:nvSpPr>
          <p:cNvPr id="5" name="Footer Placeholder 4">
            <a:extLst>
              <a:ext uri="{FF2B5EF4-FFF2-40B4-BE49-F238E27FC236}">
                <a16:creationId xmlns:a16="http://schemas.microsoft.com/office/drawing/2014/main" id="{3B5BAD14-5A3B-DFB4-20FF-46B7D5DDA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B5A129-8D8A-3B21-F511-E5356E9B3941}"/>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4865903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E837-0813-489D-32F5-704C8238C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4C27E6-861D-0963-0A2D-8E0CEA8C8F9C}"/>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C711AE-84F1-9719-A974-8D79A3939E88}"/>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840CFE3-09BF-6188-18E0-7A30CFDD0C0C}"/>
              </a:ext>
            </a:extLst>
          </p:cNvPr>
          <p:cNvSpPr>
            <a:spLocks noGrp="1"/>
          </p:cNvSpPr>
          <p:nvPr>
            <p:ph type="dt" sz="half" idx="10"/>
          </p:nvPr>
        </p:nvSpPr>
        <p:spPr/>
        <p:txBody>
          <a:bodyPr/>
          <a:lstStyle/>
          <a:p>
            <a:fld id="{B25DD5A9-57C7-E94B-8CAA-05AFD45F04A7}" type="datetime1">
              <a:rPr lang="en-US" smtClean="0"/>
              <a:t>11/14/23</a:t>
            </a:fld>
            <a:endParaRPr lang="en-US"/>
          </a:p>
        </p:txBody>
      </p:sp>
      <p:sp>
        <p:nvSpPr>
          <p:cNvPr id="6" name="Footer Placeholder 5">
            <a:extLst>
              <a:ext uri="{FF2B5EF4-FFF2-40B4-BE49-F238E27FC236}">
                <a16:creationId xmlns:a16="http://schemas.microsoft.com/office/drawing/2014/main" id="{1BAD63B5-A087-97BF-220C-05EBCE7FE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BADC13-2E5E-A4F5-89E8-F252CF537339}"/>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3648875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345FE-F663-BD9A-D09F-95AE7619FEB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226654-4C10-5F59-1F34-193923C88B2A}"/>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E9F366-0D50-D28A-352C-F91634CE582B}"/>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D5A81C-2F0F-5572-AAC8-A058423FFCFF}"/>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0F0E50-9508-382D-2D78-63D6DB480D2F}"/>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693C65-B191-848A-21DA-2E53E3E73455}"/>
              </a:ext>
            </a:extLst>
          </p:cNvPr>
          <p:cNvSpPr>
            <a:spLocks noGrp="1"/>
          </p:cNvSpPr>
          <p:nvPr>
            <p:ph type="dt" sz="half" idx="10"/>
          </p:nvPr>
        </p:nvSpPr>
        <p:spPr/>
        <p:txBody>
          <a:bodyPr/>
          <a:lstStyle/>
          <a:p>
            <a:fld id="{48F82DF4-893F-994E-A0BE-B1E35AA82DDB}" type="datetime1">
              <a:rPr lang="en-US" smtClean="0"/>
              <a:t>11/14/23</a:t>
            </a:fld>
            <a:endParaRPr lang="en-US"/>
          </a:p>
        </p:txBody>
      </p:sp>
      <p:sp>
        <p:nvSpPr>
          <p:cNvPr id="8" name="Footer Placeholder 7">
            <a:extLst>
              <a:ext uri="{FF2B5EF4-FFF2-40B4-BE49-F238E27FC236}">
                <a16:creationId xmlns:a16="http://schemas.microsoft.com/office/drawing/2014/main" id="{ED601285-AA04-82D5-C0A6-F3E418D623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31DB28-DD65-4F32-3837-A4192901ED39}"/>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14390491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96DAE-3FE9-8187-0D7C-8F2AB6EA86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86865DA-B03A-C89C-DBDF-402A98CC0242}"/>
              </a:ext>
            </a:extLst>
          </p:cNvPr>
          <p:cNvSpPr>
            <a:spLocks noGrp="1"/>
          </p:cNvSpPr>
          <p:nvPr>
            <p:ph type="dt" sz="half" idx="10"/>
          </p:nvPr>
        </p:nvSpPr>
        <p:spPr/>
        <p:txBody>
          <a:bodyPr/>
          <a:lstStyle/>
          <a:p>
            <a:fld id="{7A7394CA-88BC-B44E-8E65-40A80EC892CD}" type="datetime1">
              <a:rPr lang="en-US" smtClean="0"/>
              <a:t>11/14/23</a:t>
            </a:fld>
            <a:endParaRPr lang="en-US"/>
          </a:p>
        </p:txBody>
      </p:sp>
      <p:sp>
        <p:nvSpPr>
          <p:cNvPr id="4" name="Footer Placeholder 3">
            <a:extLst>
              <a:ext uri="{FF2B5EF4-FFF2-40B4-BE49-F238E27FC236}">
                <a16:creationId xmlns:a16="http://schemas.microsoft.com/office/drawing/2014/main" id="{D5EE51FF-214B-6E3F-F8E4-733708A9E20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2A67FD-FFCB-CAD5-3C62-953BDB65A6DB}"/>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51314946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81877A-2CF8-5E0E-431D-FB22AFA20D1A}"/>
              </a:ext>
            </a:extLst>
          </p:cNvPr>
          <p:cNvSpPr>
            <a:spLocks noGrp="1"/>
          </p:cNvSpPr>
          <p:nvPr>
            <p:ph type="dt" sz="half" idx="10"/>
          </p:nvPr>
        </p:nvSpPr>
        <p:spPr/>
        <p:txBody>
          <a:bodyPr/>
          <a:lstStyle/>
          <a:p>
            <a:fld id="{E7FCCF2B-41B2-8743-BC16-D31C3EBDE837}" type="datetime1">
              <a:rPr lang="en-US" smtClean="0"/>
              <a:t>11/14/23</a:t>
            </a:fld>
            <a:endParaRPr lang="en-US"/>
          </a:p>
        </p:txBody>
      </p:sp>
      <p:sp>
        <p:nvSpPr>
          <p:cNvPr id="3" name="Footer Placeholder 2">
            <a:extLst>
              <a:ext uri="{FF2B5EF4-FFF2-40B4-BE49-F238E27FC236}">
                <a16:creationId xmlns:a16="http://schemas.microsoft.com/office/drawing/2014/main" id="{7CCE5CA5-B2C1-530E-3501-73B8B4A678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8F43C7-1A5B-1BAC-3283-EAB210ECE02C}"/>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16930063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F0948-4E4E-196A-2303-A243463A843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7F3E009-418B-91B7-48B6-5CDB639B8C5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BF9D79-184D-2809-D0FD-488D8B2946A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434401-1884-EA54-A8C4-504928FC6498}"/>
              </a:ext>
            </a:extLst>
          </p:cNvPr>
          <p:cNvSpPr>
            <a:spLocks noGrp="1"/>
          </p:cNvSpPr>
          <p:nvPr>
            <p:ph type="dt" sz="half" idx="10"/>
          </p:nvPr>
        </p:nvSpPr>
        <p:spPr/>
        <p:txBody>
          <a:bodyPr/>
          <a:lstStyle/>
          <a:p>
            <a:fld id="{47398314-7A27-884E-85D1-ED0D5A55620F}" type="datetime1">
              <a:rPr lang="en-US" smtClean="0"/>
              <a:t>11/14/23</a:t>
            </a:fld>
            <a:endParaRPr lang="en-US"/>
          </a:p>
        </p:txBody>
      </p:sp>
      <p:sp>
        <p:nvSpPr>
          <p:cNvPr id="6" name="Footer Placeholder 5">
            <a:extLst>
              <a:ext uri="{FF2B5EF4-FFF2-40B4-BE49-F238E27FC236}">
                <a16:creationId xmlns:a16="http://schemas.microsoft.com/office/drawing/2014/main" id="{3EB69462-D228-BBED-2512-5A90D1C12A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3AE10F-4059-D69C-DE40-F16D5838D146}"/>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331589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99690-DF71-DA45-23E0-24BE00C229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862CA66-6CC3-AE1B-9DB6-65F6251BF0C9}"/>
              </a:ext>
            </a:extLst>
          </p:cNvPr>
          <p:cNvSpPr>
            <a:spLocks noGrp="1"/>
          </p:cNvSpPr>
          <p:nvPr>
            <p:ph type="dt" sz="half" idx="10"/>
          </p:nvPr>
        </p:nvSpPr>
        <p:spPr/>
        <p:txBody>
          <a:bodyPr/>
          <a:lstStyle/>
          <a:p>
            <a:fld id="{9CE25A47-60B6-084F-B2CE-23F0328A122B}" type="datetimeFigureOut">
              <a:rPr lang="en-US" smtClean="0"/>
              <a:t>11/14/23</a:t>
            </a:fld>
            <a:endParaRPr lang="en-US"/>
          </a:p>
        </p:txBody>
      </p:sp>
      <p:sp>
        <p:nvSpPr>
          <p:cNvPr id="4" name="Footer Placeholder 3">
            <a:extLst>
              <a:ext uri="{FF2B5EF4-FFF2-40B4-BE49-F238E27FC236}">
                <a16:creationId xmlns:a16="http://schemas.microsoft.com/office/drawing/2014/main" id="{A68623CA-2CF3-5615-14EA-1A0B56E206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0778275-5004-3CB1-B4F3-CA7E44A4415C}"/>
              </a:ext>
            </a:extLst>
          </p:cNvPr>
          <p:cNvSpPr>
            <a:spLocks noGrp="1"/>
          </p:cNvSpPr>
          <p:nvPr>
            <p:ph type="sldNum" sz="quarter" idx="12"/>
          </p:nvPr>
        </p:nvSpPr>
        <p:spPr/>
        <p:txBody>
          <a:bodyPr/>
          <a:lstStyle/>
          <a:p>
            <a:fld id="{1B1E57E9-8097-EC4F-BB7F-2EAAC04CFA22}" type="slidenum">
              <a:rPr lang="en-US" smtClean="0"/>
              <a:t>‹#›</a:t>
            </a:fld>
            <a:endParaRPr lang="en-US"/>
          </a:p>
        </p:txBody>
      </p:sp>
    </p:spTree>
    <p:extLst>
      <p:ext uri="{BB962C8B-B14F-4D97-AF65-F5344CB8AC3E}">
        <p14:creationId xmlns:p14="http://schemas.microsoft.com/office/powerpoint/2010/main" val="150173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063B-A8C3-455F-0AE5-732162FE5F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5956685-1CDF-7E0F-209B-38EEEC862BFA}"/>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604E926-A504-23AD-3D06-BA4354EB0250}"/>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AEA5B4-7A19-404B-F79B-ACCC09F72016}"/>
              </a:ext>
            </a:extLst>
          </p:cNvPr>
          <p:cNvSpPr>
            <a:spLocks noGrp="1"/>
          </p:cNvSpPr>
          <p:nvPr>
            <p:ph type="dt" sz="half" idx="10"/>
          </p:nvPr>
        </p:nvSpPr>
        <p:spPr/>
        <p:txBody>
          <a:bodyPr/>
          <a:lstStyle/>
          <a:p>
            <a:fld id="{9936E6D0-74C0-F349-B5E4-FDF7EED46AF5}" type="datetime1">
              <a:rPr lang="en-US" smtClean="0"/>
              <a:t>11/14/23</a:t>
            </a:fld>
            <a:endParaRPr lang="en-US"/>
          </a:p>
        </p:txBody>
      </p:sp>
      <p:sp>
        <p:nvSpPr>
          <p:cNvPr id="6" name="Footer Placeholder 5">
            <a:extLst>
              <a:ext uri="{FF2B5EF4-FFF2-40B4-BE49-F238E27FC236}">
                <a16:creationId xmlns:a16="http://schemas.microsoft.com/office/drawing/2014/main" id="{9AC6756B-5023-92D2-F0C4-8BF54ADA90D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8845EF-E20E-61B2-BF0D-9AA0EEE7AF17}"/>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0772653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3273B-43BD-D2E0-1FF4-125D141F8E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D97CC5-F7CE-BAC9-8A60-5150F5F3D5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D7E9C8-E561-F3FB-4CF6-2E90406C88DA}"/>
              </a:ext>
            </a:extLst>
          </p:cNvPr>
          <p:cNvSpPr>
            <a:spLocks noGrp="1"/>
          </p:cNvSpPr>
          <p:nvPr>
            <p:ph type="dt" sz="half" idx="10"/>
          </p:nvPr>
        </p:nvSpPr>
        <p:spPr/>
        <p:txBody>
          <a:bodyPr/>
          <a:lstStyle/>
          <a:p>
            <a:fld id="{277DB8C9-41B4-6143-9F67-CC8AA2A2C9CB}" type="datetime1">
              <a:rPr lang="en-US" smtClean="0"/>
              <a:t>11/14/23</a:t>
            </a:fld>
            <a:endParaRPr lang="en-US"/>
          </a:p>
        </p:txBody>
      </p:sp>
      <p:sp>
        <p:nvSpPr>
          <p:cNvPr id="5" name="Footer Placeholder 4">
            <a:extLst>
              <a:ext uri="{FF2B5EF4-FFF2-40B4-BE49-F238E27FC236}">
                <a16:creationId xmlns:a16="http://schemas.microsoft.com/office/drawing/2014/main" id="{A3264E2B-0E2A-6F12-1297-7DFBB43FD3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EDCE9-258B-D2E2-E6F8-BF0283CBB543}"/>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211277565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71C1F4-4FFD-507D-F1F3-A53F50FC288B}"/>
              </a:ext>
            </a:extLst>
          </p:cNvPr>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6E82FA1-1829-EE6E-319A-8C1EF8DF2EFB}"/>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A990DE-ECE7-0647-71FA-47861653CD16}"/>
              </a:ext>
            </a:extLst>
          </p:cNvPr>
          <p:cNvSpPr>
            <a:spLocks noGrp="1"/>
          </p:cNvSpPr>
          <p:nvPr>
            <p:ph type="dt" sz="half" idx="10"/>
          </p:nvPr>
        </p:nvSpPr>
        <p:spPr/>
        <p:txBody>
          <a:bodyPr/>
          <a:lstStyle/>
          <a:p>
            <a:fld id="{7E671A2C-4D3F-7C42-A75A-80D9C93CC6E1}" type="datetime1">
              <a:rPr lang="en-US" smtClean="0"/>
              <a:t>11/14/23</a:t>
            </a:fld>
            <a:endParaRPr lang="en-US"/>
          </a:p>
        </p:txBody>
      </p:sp>
      <p:sp>
        <p:nvSpPr>
          <p:cNvPr id="5" name="Footer Placeholder 4">
            <a:extLst>
              <a:ext uri="{FF2B5EF4-FFF2-40B4-BE49-F238E27FC236}">
                <a16:creationId xmlns:a16="http://schemas.microsoft.com/office/drawing/2014/main" id="{D7097E09-0C0E-BB55-2309-91B44021B7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8C2E9-804D-EB2E-FD1E-4E1E30D4D55C}"/>
              </a:ext>
            </a:extLst>
          </p:cNvPr>
          <p:cNvSpPr>
            <a:spLocks noGrp="1"/>
          </p:cNvSpPr>
          <p:nvPr>
            <p:ph type="sldNum" sz="quarter" idx="12"/>
          </p:nvPr>
        </p:nvSpPr>
        <p:spPr/>
        <p:txBody>
          <a:bodyPr/>
          <a:lstStyle/>
          <a:p>
            <a:fld id="{5F61CD11-243F-224F-95EB-A7BCAA45EE27}" type="slidenum">
              <a:rPr lang="en-US" smtClean="0"/>
              <a:t>‹#›</a:t>
            </a:fld>
            <a:endParaRPr lang="en-US"/>
          </a:p>
        </p:txBody>
      </p:sp>
    </p:spTree>
    <p:extLst>
      <p:ext uri="{BB962C8B-B14F-4D97-AF65-F5344CB8AC3E}">
        <p14:creationId xmlns:p14="http://schemas.microsoft.com/office/powerpoint/2010/main" val="1473499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EE54-1460-A042-A897-7C8B94A58EA0}"/>
              </a:ext>
            </a:extLst>
          </p:cNvPr>
          <p:cNvSpPr>
            <a:spLocks noGrp="1"/>
          </p:cNvSpPr>
          <p:nvPr>
            <p:ph type="title"/>
          </p:nvPr>
        </p:nvSpPr>
        <p:spPr>
          <a:xfrm>
            <a:off x="293297" y="192600"/>
            <a:ext cx="11603528"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AE871F6A-E713-794A-9B10-136D5E04608E}"/>
              </a:ext>
            </a:extLst>
          </p:cNvPr>
          <p:cNvSpPr>
            <a:spLocks noGrp="1"/>
          </p:cNvSpPr>
          <p:nvPr>
            <p:ph idx="1"/>
          </p:nvPr>
        </p:nvSpPr>
        <p:spPr>
          <a:xfrm>
            <a:off x="293297" y="1653099"/>
            <a:ext cx="11603528" cy="3755692"/>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09E42868-45F4-4C46-82D5-1AE20B8A851F}"/>
              </a:ext>
            </a:extLst>
          </p:cNvPr>
          <p:cNvSpPr>
            <a:spLocks noGrp="1"/>
          </p:cNvSpPr>
          <p:nvPr>
            <p:ph type="ftr" sz="quarter" idx="11"/>
          </p:nvPr>
        </p:nvSpPr>
        <p:spPr>
          <a:xfrm>
            <a:off x="0" y="6003637"/>
            <a:ext cx="9624291" cy="851847"/>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F4FAAA22-24C8-1F40-B269-591C2F2A4416}"/>
              </a:ext>
            </a:extLst>
          </p:cNvPr>
          <p:cNvSpPr>
            <a:spLocks noGrp="1"/>
          </p:cNvSpPr>
          <p:nvPr>
            <p:ph type="sldNum" sz="quarter" idx="12"/>
          </p:nvPr>
        </p:nvSpPr>
        <p:spPr>
          <a:xfrm>
            <a:off x="11061510" y="6492876"/>
            <a:ext cx="114954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2528090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D838F-394A-BD46-8084-27B1A6299A4C}"/>
              </a:ext>
            </a:extLst>
          </p:cNvPr>
          <p:cNvSpPr>
            <a:spLocks noGrp="1"/>
          </p:cNvSpPr>
          <p:nvPr>
            <p:ph type="title"/>
          </p:nvPr>
        </p:nvSpPr>
        <p:spPr>
          <a:xfrm>
            <a:off x="266698" y="578581"/>
            <a:ext cx="11565959"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E82BBD-40FD-9C46-A6BD-57A0669D326E}"/>
              </a:ext>
            </a:extLst>
          </p:cNvPr>
          <p:cNvSpPr>
            <a:spLocks noGrp="1"/>
          </p:cNvSpPr>
          <p:nvPr>
            <p:ph type="body" idx="1"/>
          </p:nvPr>
        </p:nvSpPr>
        <p:spPr>
          <a:xfrm>
            <a:off x="266698" y="3458305"/>
            <a:ext cx="11565959" cy="1500187"/>
          </a:xfrm>
          <a:prstGeom prst="rect">
            <a:avLst/>
          </a:prstGeo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7EC4019D-A7A5-3D41-BF49-B87CADF0C876}"/>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1C8F5FE4-BDAE-164A-91EE-82AFE0E4E42C}"/>
              </a:ext>
            </a:extLst>
          </p:cNvPr>
          <p:cNvSpPr>
            <a:spLocks noGrp="1"/>
          </p:cNvSpPr>
          <p:nvPr>
            <p:ph type="sldNum" sz="quarter" idx="12"/>
          </p:nvPr>
        </p:nvSpPr>
        <p:spPr>
          <a:xfrm>
            <a:off x="11027391" y="6492876"/>
            <a:ext cx="1183661"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37072974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D992ABB4-137B-5A49-AFDB-BF5DE35AAD70}"/>
              </a:ext>
            </a:extLst>
          </p:cNvPr>
          <p:cNvSpPr>
            <a:spLocks noGrp="1"/>
          </p:cNvSpPr>
          <p:nvPr>
            <p:ph type="ftr" sz="quarter" idx="11"/>
          </p:nvPr>
        </p:nvSpPr>
        <p:spPr>
          <a:xfrm>
            <a:off x="0" y="5940176"/>
            <a:ext cx="9624291" cy="915307"/>
          </a:xfrm>
          <a:prstGeom prst="rect">
            <a:avLst/>
          </a:prstGeom>
        </p:spPr>
        <p:txBody>
          <a:bodyPr/>
          <a:lstStyle>
            <a:lvl1pPr>
              <a:defRPr>
                <a:solidFill>
                  <a:schemeClr val="bg1"/>
                </a:solidFill>
              </a:defRPr>
            </a:lvl1pPr>
          </a:lstStyle>
          <a:p>
            <a:endParaRPr lang="en-US"/>
          </a:p>
        </p:txBody>
      </p:sp>
      <p:sp>
        <p:nvSpPr>
          <p:cNvPr id="7" name="Slide Number Placeholder 6">
            <a:extLst>
              <a:ext uri="{FF2B5EF4-FFF2-40B4-BE49-F238E27FC236}">
                <a16:creationId xmlns:a16="http://schemas.microsoft.com/office/drawing/2014/main" id="{BB6EB964-8072-894B-9BDD-338366F3E1F4}"/>
              </a:ext>
            </a:extLst>
          </p:cNvPr>
          <p:cNvSpPr>
            <a:spLocks noGrp="1"/>
          </p:cNvSpPr>
          <p:nvPr>
            <p:ph type="sldNum" sz="quarter" idx="12"/>
          </p:nvPr>
        </p:nvSpPr>
        <p:spPr>
          <a:xfrm>
            <a:off x="11095630" y="6492876"/>
            <a:ext cx="111542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
        <p:nvSpPr>
          <p:cNvPr id="8" name="Title 1">
            <a:extLst>
              <a:ext uri="{FF2B5EF4-FFF2-40B4-BE49-F238E27FC236}">
                <a16:creationId xmlns:a16="http://schemas.microsoft.com/office/drawing/2014/main" id="{6DCB0F55-A3F1-0FAF-089B-0E84F8DB4AAF}"/>
              </a:ext>
            </a:extLst>
          </p:cNvPr>
          <p:cNvSpPr>
            <a:spLocks noGrp="1"/>
          </p:cNvSpPr>
          <p:nvPr>
            <p:ph type="title"/>
          </p:nvPr>
        </p:nvSpPr>
        <p:spPr>
          <a:xfrm>
            <a:off x="838200" y="128337"/>
            <a:ext cx="10515600" cy="1325563"/>
          </a:xfrm>
          <a:prstGeom prst="rect">
            <a:avLst/>
          </a:prstGeom>
        </p:spPr>
        <p:txBody>
          <a:bodyPr/>
          <a:lstStyle/>
          <a:p>
            <a:r>
              <a:rPr lang="en-US"/>
              <a:t>Click to edit Master title style</a:t>
            </a:r>
          </a:p>
        </p:txBody>
      </p:sp>
      <p:sp>
        <p:nvSpPr>
          <p:cNvPr id="9" name="Content Placeholder 2">
            <a:extLst>
              <a:ext uri="{FF2B5EF4-FFF2-40B4-BE49-F238E27FC236}">
                <a16:creationId xmlns:a16="http://schemas.microsoft.com/office/drawing/2014/main" id="{7262F8D9-41E9-3DB4-0B88-8E20D87FB00A}"/>
              </a:ext>
            </a:extLst>
          </p:cNvPr>
          <p:cNvSpPr>
            <a:spLocks noGrp="1"/>
          </p:cNvSpPr>
          <p:nvPr>
            <p:ph sz="half" idx="1"/>
          </p:nvPr>
        </p:nvSpPr>
        <p:spPr>
          <a:xfrm>
            <a:off x="838200" y="1588837"/>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04E8EE75-3172-60B5-7437-C2B0D8026511}"/>
              </a:ext>
            </a:extLst>
          </p:cNvPr>
          <p:cNvSpPr>
            <a:spLocks noGrp="1"/>
          </p:cNvSpPr>
          <p:nvPr>
            <p:ph sz="half" idx="2"/>
          </p:nvPr>
        </p:nvSpPr>
        <p:spPr>
          <a:xfrm>
            <a:off x="6172200" y="1588837"/>
            <a:ext cx="5181600" cy="435133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633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D1E3B528-EE48-B34C-AB68-CDBE8617F572}"/>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9" name="Slide Number Placeholder 8">
            <a:extLst>
              <a:ext uri="{FF2B5EF4-FFF2-40B4-BE49-F238E27FC236}">
                <a16:creationId xmlns:a16="http://schemas.microsoft.com/office/drawing/2014/main" id="{C4AEC369-037C-D94D-BB7F-293A518FE97B}"/>
              </a:ext>
            </a:extLst>
          </p:cNvPr>
          <p:cNvSpPr>
            <a:spLocks noGrp="1"/>
          </p:cNvSpPr>
          <p:nvPr>
            <p:ph type="sldNum" sz="quarter" idx="12"/>
          </p:nvPr>
        </p:nvSpPr>
        <p:spPr>
          <a:xfrm>
            <a:off x="11122926" y="6492876"/>
            <a:ext cx="1088127"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
        <p:nvSpPr>
          <p:cNvPr id="7" name="Title 1">
            <a:extLst>
              <a:ext uri="{FF2B5EF4-FFF2-40B4-BE49-F238E27FC236}">
                <a16:creationId xmlns:a16="http://schemas.microsoft.com/office/drawing/2014/main" id="{8AE953DF-1229-745C-1698-8BE7FAA90B2D}"/>
              </a:ext>
            </a:extLst>
          </p:cNvPr>
          <p:cNvSpPr>
            <a:spLocks noGrp="1"/>
          </p:cNvSpPr>
          <p:nvPr>
            <p:ph type="title"/>
          </p:nvPr>
        </p:nvSpPr>
        <p:spPr>
          <a:xfrm>
            <a:off x="838200" y="121288"/>
            <a:ext cx="10515600" cy="1325563"/>
          </a:xfrm>
        </p:spPr>
        <p:txBody>
          <a:bodyPr/>
          <a:lstStyle/>
          <a:p>
            <a:r>
              <a:rPr lang="en-US"/>
              <a:t>Click to edit Master title style</a:t>
            </a:r>
          </a:p>
        </p:txBody>
      </p:sp>
      <p:sp>
        <p:nvSpPr>
          <p:cNvPr id="10" name="Text Placeholder 2">
            <a:extLst>
              <a:ext uri="{FF2B5EF4-FFF2-40B4-BE49-F238E27FC236}">
                <a16:creationId xmlns:a16="http://schemas.microsoft.com/office/drawing/2014/main" id="{53F1DEBD-65E7-5F11-9F8D-D02D77153BB2}"/>
              </a:ext>
            </a:extLst>
          </p:cNvPr>
          <p:cNvSpPr>
            <a:spLocks noGrp="1"/>
          </p:cNvSpPr>
          <p:nvPr>
            <p:ph type="body" idx="1"/>
          </p:nvPr>
        </p:nvSpPr>
        <p:spPr>
          <a:xfrm>
            <a:off x="838201" y="1437325"/>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1" name="Content Placeholder 3">
            <a:extLst>
              <a:ext uri="{FF2B5EF4-FFF2-40B4-BE49-F238E27FC236}">
                <a16:creationId xmlns:a16="http://schemas.microsoft.com/office/drawing/2014/main" id="{C6540A66-E477-9BA9-4EB8-B4B683B262D5}"/>
              </a:ext>
            </a:extLst>
          </p:cNvPr>
          <p:cNvSpPr>
            <a:spLocks noGrp="1"/>
          </p:cNvSpPr>
          <p:nvPr>
            <p:ph sz="half" idx="2"/>
          </p:nvPr>
        </p:nvSpPr>
        <p:spPr>
          <a:xfrm>
            <a:off x="838201" y="2261238"/>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4">
            <a:extLst>
              <a:ext uri="{FF2B5EF4-FFF2-40B4-BE49-F238E27FC236}">
                <a16:creationId xmlns:a16="http://schemas.microsoft.com/office/drawing/2014/main" id="{18BB187A-E0D1-55F5-5B3D-430A6AAA13D8}"/>
              </a:ext>
            </a:extLst>
          </p:cNvPr>
          <p:cNvSpPr>
            <a:spLocks noGrp="1"/>
          </p:cNvSpPr>
          <p:nvPr>
            <p:ph type="body" sz="quarter" idx="3"/>
          </p:nvPr>
        </p:nvSpPr>
        <p:spPr>
          <a:xfrm>
            <a:off x="6170613" y="1437325"/>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1A5B49-7CFB-4B0B-01FD-DA556882A151}"/>
              </a:ext>
            </a:extLst>
          </p:cNvPr>
          <p:cNvSpPr>
            <a:spLocks noGrp="1"/>
          </p:cNvSpPr>
          <p:nvPr>
            <p:ph sz="quarter" idx="4"/>
          </p:nvPr>
        </p:nvSpPr>
        <p:spPr>
          <a:xfrm>
            <a:off x="6170613" y="2261238"/>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000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ACD3-9B3F-3C46-9614-BD969C115231}"/>
              </a:ext>
            </a:extLst>
          </p:cNvPr>
          <p:cNvSpPr>
            <a:spLocks noGrp="1"/>
          </p:cNvSpPr>
          <p:nvPr>
            <p:ph type="title"/>
          </p:nvPr>
        </p:nvSpPr>
        <p:spPr>
          <a:xfrm>
            <a:off x="266699" y="237373"/>
            <a:ext cx="11662543" cy="1325563"/>
          </a:xfrm>
          <a:prstGeom prst="rect">
            <a:avLst/>
          </a:prstGeom>
        </p:spPr>
        <p:txBody>
          <a:bodyPr/>
          <a:lstStyle/>
          <a:p>
            <a:r>
              <a:rPr lang="en-US"/>
              <a:t>Click to edit Master title style</a:t>
            </a:r>
          </a:p>
        </p:txBody>
      </p:sp>
      <p:sp>
        <p:nvSpPr>
          <p:cNvPr id="4" name="Footer Placeholder 3">
            <a:extLst>
              <a:ext uri="{FF2B5EF4-FFF2-40B4-BE49-F238E27FC236}">
                <a16:creationId xmlns:a16="http://schemas.microsoft.com/office/drawing/2014/main" id="{3B137CF0-F3E8-C144-8E00-16DAB2A8FB37}"/>
              </a:ext>
            </a:extLst>
          </p:cNvPr>
          <p:cNvSpPr>
            <a:spLocks noGrp="1"/>
          </p:cNvSpPr>
          <p:nvPr>
            <p:ph type="ftr" sz="quarter" idx="11"/>
          </p:nvPr>
        </p:nvSpPr>
        <p:spPr>
          <a:xfrm>
            <a:off x="0" y="6490358"/>
            <a:ext cx="4114800" cy="365125"/>
          </a:xfrm>
          <a:prstGeom prst="rect">
            <a:avLst/>
          </a:prstGeom>
        </p:spPr>
        <p:txBody>
          <a:bodyPr/>
          <a:lstStyle>
            <a:lvl1pPr>
              <a:defRPr>
                <a:solidFill>
                  <a:schemeClr val="bg1"/>
                </a:solidFill>
              </a:defRPr>
            </a:lvl1pPr>
          </a:lstStyle>
          <a:p>
            <a:endParaRPr lang="en-US"/>
          </a:p>
        </p:txBody>
      </p:sp>
      <p:sp>
        <p:nvSpPr>
          <p:cNvPr id="5" name="Slide Number Placeholder 4">
            <a:extLst>
              <a:ext uri="{FF2B5EF4-FFF2-40B4-BE49-F238E27FC236}">
                <a16:creationId xmlns:a16="http://schemas.microsoft.com/office/drawing/2014/main" id="{DD0C757D-5F7E-6943-A876-38338F5BADA0}"/>
              </a:ext>
            </a:extLst>
          </p:cNvPr>
          <p:cNvSpPr>
            <a:spLocks noGrp="1"/>
          </p:cNvSpPr>
          <p:nvPr>
            <p:ph type="sldNum" sz="quarter" idx="12"/>
          </p:nvPr>
        </p:nvSpPr>
        <p:spPr>
          <a:xfrm>
            <a:off x="11006919" y="6492876"/>
            <a:ext cx="1204133" cy="365125"/>
          </a:xfrm>
          <a:prstGeom prst="rect">
            <a:avLst/>
          </a:prstGeom>
        </p:spPr>
        <p:txBody>
          <a:bodyPr/>
          <a:lstStyle>
            <a:lvl1pPr>
              <a:defRPr>
                <a:solidFill>
                  <a:schemeClr val="bg1"/>
                </a:solidFill>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33307423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slideLayout" Target="../slideLayouts/slideLayout7.xml"/><Relationship Id="rId7" Type="http://schemas.openxmlformats.org/officeDocument/2006/relationships/slideLayout" Target="../slideLayouts/slideLayout11.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image" Target="../media/image5.png"/><Relationship Id="rId5" Type="http://schemas.openxmlformats.org/officeDocument/2006/relationships/slideLayout" Target="../slideLayouts/slideLayout9.xml"/><Relationship Id="rId10" Type="http://schemas.openxmlformats.org/officeDocument/2006/relationships/theme" Target="../theme/theme2.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image" Target="../media/image5.png"/><Relationship Id="rId5" Type="http://schemas.openxmlformats.org/officeDocument/2006/relationships/slideLayout" Target="../slideLayouts/slideLayout18.xml"/><Relationship Id="rId10" Type="http://schemas.openxmlformats.org/officeDocument/2006/relationships/theme" Target="../theme/theme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image" Target="../media/image5.png"/><Relationship Id="rId5" Type="http://schemas.openxmlformats.org/officeDocument/2006/relationships/slideLayout" Target="../slideLayouts/slideLayout27.xml"/><Relationship Id="rId10" Type="http://schemas.openxmlformats.org/officeDocument/2006/relationships/theme" Target="../theme/theme4.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5.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0386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0DB86B-72D9-4E31-8C4F-49562EF07569}"/>
              </a:ext>
            </a:extLst>
          </p:cNvPr>
          <p:cNvSpPr>
            <a:spLocks noGrp="1"/>
          </p:cNvSpPr>
          <p:nvPr>
            <p:ph type="title"/>
          </p:nvPr>
        </p:nvSpPr>
        <p:spPr>
          <a:xfrm>
            <a:off x="838200" y="2031981"/>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70633B-4808-4A36-A6D4-672420A9AD63}"/>
              </a:ext>
            </a:extLst>
          </p:cNvPr>
          <p:cNvSpPr>
            <a:spLocks noGrp="1"/>
          </p:cNvSpPr>
          <p:nvPr>
            <p:ph type="body" idx="1"/>
          </p:nvPr>
        </p:nvSpPr>
        <p:spPr>
          <a:xfrm>
            <a:off x="838200" y="3429000"/>
            <a:ext cx="10515600" cy="2747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9F1E0-B187-412F-8780-FD42BD5BB2FA}"/>
              </a:ext>
            </a:extLst>
          </p:cNvPr>
          <p:cNvSpPr>
            <a:spLocks noGrp="1"/>
          </p:cNvSpPr>
          <p:nvPr>
            <p:ph type="dt" sz="half" idx="2"/>
          </p:nvPr>
        </p:nvSpPr>
        <p:spPr>
          <a:xfrm>
            <a:off x="0" y="6489368"/>
            <a:ext cx="2743200" cy="365125"/>
          </a:xfrm>
          <a:prstGeom prst="rect">
            <a:avLst/>
          </a:prstGeom>
        </p:spPr>
        <p:txBody>
          <a:bodyPr vert="horz" lIns="91440" tIns="45720" rIns="91440" bIns="45720" rtlCol="0" anchor="ctr"/>
          <a:lstStyle>
            <a:lvl1pPr algn="l">
              <a:defRPr sz="1200" b="0" i="0">
                <a:solidFill>
                  <a:schemeClr val="bg1"/>
                </a:solidFill>
                <a:latin typeface="Roboto" panose="02000000000000000000" pitchFamily="2" charset="0"/>
              </a:defRPr>
            </a:lvl1pPr>
          </a:lstStyle>
          <a:p>
            <a:fld id="{9CE25A47-60B6-084F-B2CE-23F0328A122B}" type="datetimeFigureOut">
              <a:rPr lang="en-US" smtClean="0"/>
              <a:t>11/14/23</a:t>
            </a:fld>
            <a:endParaRPr lang="en-US"/>
          </a:p>
        </p:txBody>
      </p:sp>
      <p:sp>
        <p:nvSpPr>
          <p:cNvPr id="5" name="Footer Placeholder 4">
            <a:extLst>
              <a:ext uri="{FF2B5EF4-FFF2-40B4-BE49-F238E27FC236}">
                <a16:creationId xmlns:a16="http://schemas.microsoft.com/office/drawing/2014/main" id="{F9F6D20D-F979-46B0-834D-6EE386BB17A4}"/>
              </a:ext>
            </a:extLst>
          </p:cNvPr>
          <p:cNvSpPr>
            <a:spLocks noGrp="1"/>
          </p:cNvSpPr>
          <p:nvPr>
            <p:ph type="ftr" sz="quarter" idx="3"/>
          </p:nvPr>
        </p:nvSpPr>
        <p:spPr>
          <a:xfrm>
            <a:off x="4332027" y="6492876"/>
            <a:ext cx="4114800" cy="365125"/>
          </a:xfrm>
          <a:prstGeom prst="rect">
            <a:avLst/>
          </a:prstGeom>
        </p:spPr>
        <p:txBody>
          <a:bodyPr vert="horz" lIns="91440" tIns="45720" rIns="91440" bIns="45720" rtlCol="0" anchor="ctr"/>
          <a:lstStyle>
            <a:lvl1pPr algn="ctr">
              <a:defRPr sz="1200" b="0" i="0">
                <a:solidFill>
                  <a:schemeClr val="bg1"/>
                </a:solidFill>
                <a:latin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7419B1C1-DC90-4667-9624-35148EB6D5D0}"/>
              </a:ext>
            </a:extLst>
          </p:cNvPr>
          <p:cNvSpPr>
            <a:spLocks noGrp="1"/>
          </p:cNvSpPr>
          <p:nvPr>
            <p:ph type="sldNum" sz="quarter" idx="4"/>
          </p:nvPr>
        </p:nvSpPr>
        <p:spPr>
          <a:xfrm>
            <a:off x="11184341" y="6356349"/>
            <a:ext cx="1007660" cy="501651"/>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defRPr>
            </a:lvl1pPr>
          </a:lstStyle>
          <a:p>
            <a:fld id="{1B1E57E9-8097-EC4F-BB7F-2EAAC04CFA22}" type="slidenum">
              <a:rPr lang="en-US" smtClean="0"/>
              <a:t>‹#›</a:t>
            </a:fld>
            <a:endParaRPr lang="en-US"/>
          </a:p>
        </p:txBody>
      </p:sp>
      <p:grpSp>
        <p:nvGrpSpPr>
          <p:cNvPr id="10" name="Group 9">
            <a:extLst>
              <a:ext uri="{FF2B5EF4-FFF2-40B4-BE49-F238E27FC236}">
                <a16:creationId xmlns:a16="http://schemas.microsoft.com/office/drawing/2014/main" id="{B0C55C44-ED10-E67F-B531-251A39E94459}"/>
              </a:ext>
            </a:extLst>
          </p:cNvPr>
          <p:cNvGrpSpPr/>
          <p:nvPr userDrawn="1"/>
        </p:nvGrpSpPr>
        <p:grpSpPr>
          <a:xfrm>
            <a:off x="4089386" y="362320"/>
            <a:ext cx="4013229" cy="1007803"/>
            <a:chOff x="1969505" y="319464"/>
            <a:chExt cx="4013229" cy="1007803"/>
          </a:xfrm>
        </p:grpSpPr>
        <p:pic>
          <p:nvPicPr>
            <p:cNvPr id="8" name="Graphic 7">
              <a:extLst>
                <a:ext uri="{FF2B5EF4-FFF2-40B4-BE49-F238E27FC236}">
                  <a16:creationId xmlns:a16="http://schemas.microsoft.com/office/drawing/2014/main" id="{993FCE52-EDCB-4723-86DE-89151E76CE66}"/>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25719"/>
            <a:stretch/>
          </p:blipFill>
          <p:spPr>
            <a:xfrm>
              <a:off x="2881355" y="319464"/>
              <a:ext cx="3101379" cy="1007803"/>
            </a:xfrm>
            <a:prstGeom prst="rect">
              <a:avLst/>
            </a:prstGeom>
          </p:spPr>
        </p:pic>
        <p:pic>
          <p:nvPicPr>
            <p:cNvPr id="11" name="Graphic 10">
              <a:extLst>
                <a:ext uri="{FF2B5EF4-FFF2-40B4-BE49-F238E27FC236}">
                  <a16:creationId xmlns:a16="http://schemas.microsoft.com/office/drawing/2014/main" id="{22F68448-AD49-2564-0888-D3051647A1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69505" y="363663"/>
              <a:ext cx="911850" cy="911850"/>
            </a:xfrm>
            <a:prstGeom prst="rect">
              <a:avLst/>
            </a:prstGeom>
          </p:spPr>
        </p:pic>
      </p:grpSp>
    </p:spTree>
    <p:extLst>
      <p:ext uri="{BB962C8B-B14F-4D97-AF65-F5344CB8AC3E}">
        <p14:creationId xmlns:p14="http://schemas.microsoft.com/office/powerpoint/2010/main" val="501764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txStyles>
    <p:titleStyle>
      <a:lvl1pPr algn="l" defTabSz="914377" rtl="0" eaLnBrk="1" latinLnBrk="0" hangingPunct="1">
        <a:lnSpc>
          <a:spcPct val="90000"/>
        </a:lnSpc>
        <a:spcBef>
          <a:spcPct val="0"/>
        </a:spcBef>
        <a:buNone/>
        <a:defRPr sz="4400" b="0" i="0" kern="1200">
          <a:solidFill>
            <a:schemeClr val="bg1"/>
          </a:solidFill>
          <a:latin typeface="DIN Alternate" panose="020B0500000000000000" pitchFamily="34" charset="77"/>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bg1"/>
          </a:solidFill>
          <a:latin typeface="Roboto" panose="02000000000000000000"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lang="en-US" sz="2400" b="0" i="0" kern="1200" dirty="0" smtClean="0">
          <a:solidFill>
            <a:schemeClr val="bg1"/>
          </a:solidFill>
          <a:latin typeface="Roboto" panose="02000000000000000000"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bg1"/>
          </a:solidFill>
          <a:latin typeface="Roboto" panose="02000000000000000000"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panose="02000000000000000000"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bg1"/>
          </a:solidFill>
          <a:latin typeface="Roboto" panose="0200000000000000000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3D82CD0F-4FB5-4C72-B74A-9EE7C686EC24}"/>
              </a:ext>
            </a:extLst>
          </p:cNvPr>
          <p:cNvSpPr/>
          <p:nvPr/>
        </p:nvSpPr>
        <p:spPr>
          <a:xfrm>
            <a:off x="-19051" y="5962021"/>
            <a:ext cx="12211052" cy="912815"/>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Roboto" panose="02000000000000000000" pitchFamily="2" charset="0"/>
            </a:endParaRPr>
          </a:p>
        </p:txBody>
      </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1662543"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1"/>
            <a:ext cx="11652032" cy="41945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Logo&#10;&#10;Description automatically generated">
            <a:extLst>
              <a:ext uri="{FF2B5EF4-FFF2-40B4-BE49-F238E27FC236}">
                <a16:creationId xmlns:a16="http://schemas.microsoft.com/office/drawing/2014/main" id="{C7F26EE4-9DFD-4632-A15C-CA23942D3B58}"/>
              </a:ext>
            </a:extLst>
          </p:cNvPr>
          <p:cNvPicPr>
            <a:picLocks noChangeAspect="1"/>
          </p:cNvPicPr>
          <p:nvPr/>
        </p:nvPicPr>
        <p:blipFill>
          <a:blip r:embed="rId11"/>
          <a:stretch>
            <a:fillRect/>
          </a:stretch>
        </p:blipFill>
        <p:spPr>
          <a:xfrm>
            <a:off x="10522271" y="6065264"/>
            <a:ext cx="792736" cy="792736"/>
          </a:xfrm>
          <a:prstGeom prst="rect">
            <a:avLst/>
          </a:prstGeom>
        </p:spPr>
      </p:pic>
      <p:sp>
        <p:nvSpPr>
          <p:cNvPr id="7" name="Footer Placeholder 4">
            <a:extLst>
              <a:ext uri="{FF2B5EF4-FFF2-40B4-BE49-F238E27FC236}">
                <a16:creationId xmlns:a16="http://schemas.microsoft.com/office/drawing/2014/main" id="{54665A69-E0C5-218D-24A0-CF0AC4EB0011}"/>
              </a:ext>
            </a:extLst>
          </p:cNvPr>
          <p:cNvSpPr>
            <a:spLocks noGrp="1"/>
          </p:cNvSpPr>
          <p:nvPr>
            <p:ph type="ftr" sz="quarter" idx="3"/>
          </p:nvPr>
        </p:nvSpPr>
        <p:spPr>
          <a:xfrm>
            <a:off x="-1" y="5962022"/>
            <a:ext cx="9810183" cy="895981"/>
          </a:xfrm>
          <a:prstGeom prst="rect">
            <a:avLst/>
          </a:prstGeom>
        </p:spPr>
        <p:txBody>
          <a:bodyPr vert="horz" lIns="91440" tIns="45720" rIns="91440" bIns="45720" rtlCol="0" anchor="b"/>
          <a:lstStyle>
            <a:lvl1pPr algn="l">
              <a:defRPr sz="1051" b="0" i="0">
                <a:solidFill>
                  <a:schemeClr val="bg1"/>
                </a:solidFill>
                <a:latin typeface="Roboto" panose="02000000000000000000" pitchFamily="2" charset="0"/>
                <a:ea typeface="Roboto" panose="02000000000000000000" pitchFamily="2" charset="0"/>
              </a:defRPr>
            </a:lvl1pPr>
          </a:lstStyle>
          <a:p>
            <a:endParaRPr lang="en-US"/>
          </a:p>
        </p:txBody>
      </p:sp>
      <p:sp>
        <p:nvSpPr>
          <p:cNvPr id="8" name="Slide Number Placeholder 5">
            <a:extLst>
              <a:ext uri="{FF2B5EF4-FFF2-40B4-BE49-F238E27FC236}">
                <a16:creationId xmlns:a16="http://schemas.microsoft.com/office/drawing/2014/main" id="{253E8139-E8BD-2599-188D-DA75089570ED}"/>
              </a:ext>
            </a:extLst>
          </p:cNvPr>
          <p:cNvSpPr>
            <a:spLocks noGrp="1"/>
          </p:cNvSpPr>
          <p:nvPr>
            <p:ph type="sldNum" sz="quarter" idx="4"/>
          </p:nvPr>
        </p:nvSpPr>
        <p:spPr>
          <a:xfrm>
            <a:off x="11209525" y="6455343"/>
            <a:ext cx="957641" cy="427912"/>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2013192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BD484D51-7F2E-4995-AD9A-BB8D1BB5DF9D}"/>
              </a:ext>
            </a:extLst>
          </p:cNvPr>
          <p:cNvGrpSpPr/>
          <p:nvPr/>
        </p:nvGrpSpPr>
        <p:grpSpPr>
          <a:xfrm>
            <a:off x="-19051" y="0"/>
            <a:ext cx="12211052" cy="6874835"/>
            <a:chOff x="-19052" y="0"/>
            <a:chExt cx="12211052" cy="6874834"/>
          </a:xfrm>
        </p:grpSpPr>
        <p:sp>
          <p:nvSpPr>
            <p:cNvPr id="17" name="Rectangle 16">
              <a:extLst>
                <a:ext uri="{FF2B5EF4-FFF2-40B4-BE49-F238E27FC236}">
                  <a16:creationId xmlns:a16="http://schemas.microsoft.com/office/drawing/2014/main" id="{3D82CD0F-4FB5-4C72-B74A-9EE7C686EC24}"/>
                </a:ext>
              </a:extLst>
            </p:cNvPr>
            <p:cNvSpPr/>
            <p:nvPr/>
          </p:nvSpPr>
          <p:spPr>
            <a:xfrm>
              <a:off x="-19052" y="6155237"/>
              <a:ext cx="12211052" cy="719597"/>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Roboto" panose="02000000000000000000" pitchFamily="2" charset="0"/>
              </a:endParaRPr>
            </a:p>
          </p:txBody>
        </p:sp>
        <p:sp>
          <p:nvSpPr>
            <p:cNvPr id="18" name="Rectangle 17">
              <a:extLst>
                <a:ext uri="{FF2B5EF4-FFF2-40B4-BE49-F238E27FC236}">
                  <a16:creationId xmlns:a16="http://schemas.microsoft.com/office/drawing/2014/main" id="{BE16450F-5B3A-4FB4-9403-934245B998C8}"/>
                </a:ext>
              </a:extLst>
            </p:cNvPr>
            <p:cNvSpPr/>
            <p:nvPr/>
          </p:nvSpPr>
          <p:spPr>
            <a:xfrm>
              <a:off x="11068049" y="0"/>
              <a:ext cx="1123951" cy="6634480"/>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gr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2"/>
            <a:ext cx="10515600" cy="432242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0" name="Picture 19" descr="Logo&#10;&#10;Description automatically generated">
            <a:extLst>
              <a:ext uri="{FF2B5EF4-FFF2-40B4-BE49-F238E27FC236}">
                <a16:creationId xmlns:a16="http://schemas.microsoft.com/office/drawing/2014/main" id="{C7F26EE4-9DFD-4632-A15C-CA23942D3B58}"/>
              </a:ext>
            </a:extLst>
          </p:cNvPr>
          <p:cNvPicPr>
            <a:picLocks noChangeAspect="1"/>
          </p:cNvPicPr>
          <p:nvPr/>
        </p:nvPicPr>
        <p:blipFill>
          <a:blip r:embed="rId11"/>
          <a:stretch>
            <a:fillRect/>
          </a:stretch>
        </p:blipFill>
        <p:spPr>
          <a:xfrm>
            <a:off x="11068050" y="2"/>
            <a:ext cx="1123951" cy="1123951"/>
          </a:xfrm>
          <a:prstGeom prst="rect">
            <a:avLst/>
          </a:prstGeom>
        </p:spPr>
      </p:pic>
      <p:sp>
        <p:nvSpPr>
          <p:cNvPr id="7" name="Footer Placeholder 4">
            <a:extLst>
              <a:ext uri="{FF2B5EF4-FFF2-40B4-BE49-F238E27FC236}">
                <a16:creationId xmlns:a16="http://schemas.microsoft.com/office/drawing/2014/main" id="{54665A69-E0C5-218D-24A0-CF0AC4EB0011}"/>
              </a:ext>
            </a:extLst>
          </p:cNvPr>
          <p:cNvSpPr>
            <a:spLocks noGrp="1"/>
          </p:cNvSpPr>
          <p:nvPr>
            <p:ph type="ftr" sz="quarter" idx="3"/>
          </p:nvPr>
        </p:nvSpPr>
        <p:spPr>
          <a:xfrm>
            <a:off x="0" y="6264167"/>
            <a:ext cx="9448800" cy="593835"/>
          </a:xfrm>
          <a:prstGeom prst="rect">
            <a:avLst/>
          </a:prstGeom>
        </p:spPr>
        <p:txBody>
          <a:bodyPr vert="horz" lIns="91440" tIns="45720" rIns="91440" bIns="45720" rtlCol="0" anchor="b"/>
          <a:lstStyle>
            <a:lvl1pPr algn="l">
              <a:defRPr sz="1051" b="0" i="0">
                <a:solidFill>
                  <a:schemeClr val="bg1"/>
                </a:solidFill>
                <a:latin typeface="Roboto" panose="02000000000000000000" pitchFamily="2" charset="0"/>
                <a:ea typeface="Roboto" panose="02000000000000000000" pitchFamily="2" charset="0"/>
              </a:defRPr>
            </a:lvl1pPr>
          </a:lstStyle>
          <a:p>
            <a:endParaRPr lang="en-US"/>
          </a:p>
        </p:txBody>
      </p:sp>
      <p:sp>
        <p:nvSpPr>
          <p:cNvPr id="8" name="Slide Number Placeholder 5">
            <a:extLst>
              <a:ext uri="{FF2B5EF4-FFF2-40B4-BE49-F238E27FC236}">
                <a16:creationId xmlns:a16="http://schemas.microsoft.com/office/drawing/2014/main" id="{253E8139-E8BD-2599-188D-DA75089570ED}"/>
              </a:ext>
            </a:extLst>
          </p:cNvPr>
          <p:cNvSpPr>
            <a:spLocks noGrp="1"/>
          </p:cNvSpPr>
          <p:nvPr>
            <p:ph type="sldNum" sz="quarter" idx="4"/>
          </p:nvPr>
        </p:nvSpPr>
        <p:spPr>
          <a:xfrm>
            <a:off x="11068049" y="6264167"/>
            <a:ext cx="1143003" cy="593835"/>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spTree>
    <p:extLst>
      <p:ext uri="{BB962C8B-B14F-4D97-AF65-F5344CB8AC3E}">
        <p14:creationId xmlns:p14="http://schemas.microsoft.com/office/powerpoint/2010/main" val="160039567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D38425AF-35FC-B045-B991-748B413626AA}"/>
              </a:ext>
            </a:extLst>
          </p:cNvPr>
          <p:cNvSpPr>
            <a:spLocks noGrp="1"/>
          </p:cNvSpPr>
          <p:nvPr>
            <p:ph type="ftr" sz="quarter" idx="3"/>
          </p:nvPr>
        </p:nvSpPr>
        <p:spPr>
          <a:xfrm>
            <a:off x="-1" y="6264167"/>
            <a:ext cx="11048997" cy="593835"/>
          </a:xfrm>
          <a:prstGeom prst="rect">
            <a:avLst/>
          </a:prstGeom>
        </p:spPr>
        <p:txBody>
          <a:bodyPr vert="horz" lIns="91440" tIns="45720" rIns="91440" bIns="45720" rtlCol="0" anchor="b"/>
          <a:lstStyle>
            <a:lvl1pPr algn="l">
              <a:defRPr sz="1051" b="0" i="0">
                <a:solidFill>
                  <a:schemeClr val="tx2"/>
                </a:solidFill>
                <a:latin typeface="Roboto" panose="02000000000000000000" pitchFamily="2" charset="0"/>
                <a:ea typeface="Roboto" panose="02000000000000000000" pitchFamily="2" charset="0"/>
              </a:defRPr>
            </a:lvl1pPr>
          </a:lstStyle>
          <a:p>
            <a:endParaRPr lang="en-US"/>
          </a:p>
        </p:txBody>
      </p:sp>
      <p:sp>
        <p:nvSpPr>
          <p:cNvPr id="18" name="Rectangle 17">
            <a:extLst>
              <a:ext uri="{FF2B5EF4-FFF2-40B4-BE49-F238E27FC236}">
                <a16:creationId xmlns:a16="http://schemas.microsoft.com/office/drawing/2014/main" id="{BE16450F-5B3A-4FB4-9403-934245B998C8}"/>
              </a:ext>
            </a:extLst>
          </p:cNvPr>
          <p:cNvSpPr/>
          <p:nvPr/>
        </p:nvSpPr>
        <p:spPr>
          <a:xfrm>
            <a:off x="11068048" y="0"/>
            <a:ext cx="1143003" cy="6875611"/>
          </a:xfrm>
          <a:prstGeom prst="rect">
            <a:avLst/>
          </a:prstGeom>
          <a:solidFill>
            <a:srgbClr val="203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6120"/>
              </a:lnSpc>
            </a:pPr>
            <a:endParaRPr lang="en-US" sz="6500" b="0" i="0">
              <a:solidFill>
                <a:schemeClr val="tx2">
                  <a:lumMod val="40000"/>
                  <a:lumOff val="60000"/>
                </a:schemeClr>
              </a:solidFill>
              <a:latin typeface="Roboto" panose="02000000000000000000" pitchFamily="2" charset="0"/>
              <a:cs typeface="Verdana" panose="020B0604030504040204" pitchFamily="34" charset="0"/>
            </a:endParaRPr>
          </a:p>
        </p:txBody>
      </p:sp>
      <p:sp>
        <p:nvSpPr>
          <p:cNvPr id="2" name="Title Placeholder 1">
            <a:extLst>
              <a:ext uri="{FF2B5EF4-FFF2-40B4-BE49-F238E27FC236}">
                <a16:creationId xmlns:a16="http://schemas.microsoft.com/office/drawing/2014/main" id="{EC51B1B7-A64D-D144-9C5C-484CA05F3B4A}"/>
              </a:ext>
            </a:extLst>
          </p:cNvPr>
          <p:cNvSpPr>
            <a:spLocks noGrp="1"/>
          </p:cNvSpPr>
          <p:nvPr>
            <p:ph type="title"/>
          </p:nvPr>
        </p:nvSpPr>
        <p:spPr>
          <a:xfrm>
            <a:off x="266699" y="237373"/>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BC12BD-B2AF-BB40-8117-97FB8427E1EE}"/>
              </a:ext>
            </a:extLst>
          </p:cNvPr>
          <p:cNvSpPr>
            <a:spLocks noGrp="1"/>
          </p:cNvSpPr>
          <p:nvPr>
            <p:ph type="body" idx="1"/>
          </p:nvPr>
        </p:nvSpPr>
        <p:spPr>
          <a:xfrm>
            <a:off x="266699" y="1697873"/>
            <a:ext cx="10515600" cy="4305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D7B78192-5F0E-D94C-9908-E7ACAD62B73D}"/>
              </a:ext>
            </a:extLst>
          </p:cNvPr>
          <p:cNvSpPr>
            <a:spLocks noGrp="1"/>
          </p:cNvSpPr>
          <p:nvPr>
            <p:ph type="sldNum" sz="quarter" idx="4"/>
          </p:nvPr>
        </p:nvSpPr>
        <p:spPr>
          <a:xfrm>
            <a:off x="11068049" y="6264167"/>
            <a:ext cx="1143003" cy="593835"/>
          </a:xfrm>
          <a:prstGeom prst="rect">
            <a:avLst/>
          </a:prstGeom>
        </p:spPr>
        <p:txBody>
          <a:bodyPr vert="horz" lIns="91440" tIns="45720" rIns="91440" bIns="45720" rtlCol="0" anchor="ctr"/>
          <a:lstStyle>
            <a:lvl1pPr algn="ctr">
              <a:defRPr sz="2400" b="0" i="0">
                <a:solidFill>
                  <a:schemeClr val="bg1"/>
                </a:solidFill>
                <a:latin typeface="Roboto" panose="02000000000000000000" pitchFamily="2" charset="0"/>
                <a:ea typeface="Roboto" panose="02000000000000000000" pitchFamily="2" charset="0"/>
              </a:defRPr>
            </a:lvl1pPr>
          </a:lstStyle>
          <a:p>
            <a:fld id="{FDA5E2ED-17D4-4040-84B0-C6397CC1210A}" type="slidenum">
              <a:rPr lang="en-US" smtClean="0"/>
              <a:pPr/>
              <a:t>‹#›</a:t>
            </a:fld>
            <a:endParaRPr lang="en-US"/>
          </a:p>
        </p:txBody>
      </p:sp>
      <p:pic>
        <p:nvPicPr>
          <p:cNvPr id="11" name="Picture 10" descr="Logo&#10;&#10;Description automatically generated">
            <a:extLst>
              <a:ext uri="{FF2B5EF4-FFF2-40B4-BE49-F238E27FC236}">
                <a16:creationId xmlns:a16="http://schemas.microsoft.com/office/drawing/2014/main" id="{C186D5CC-7079-46D4-9449-F3EC2588C075}"/>
              </a:ext>
            </a:extLst>
          </p:cNvPr>
          <p:cNvPicPr>
            <a:picLocks noChangeAspect="1"/>
          </p:cNvPicPr>
          <p:nvPr/>
        </p:nvPicPr>
        <p:blipFill>
          <a:blip r:embed="rId11"/>
          <a:stretch>
            <a:fillRect/>
          </a:stretch>
        </p:blipFill>
        <p:spPr>
          <a:xfrm>
            <a:off x="11068050" y="2"/>
            <a:ext cx="1123951" cy="1123951"/>
          </a:xfrm>
          <a:prstGeom prst="rect">
            <a:avLst/>
          </a:prstGeom>
        </p:spPr>
      </p:pic>
    </p:spTree>
    <p:extLst>
      <p:ext uri="{BB962C8B-B14F-4D97-AF65-F5344CB8AC3E}">
        <p14:creationId xmlns:p14="http://schemas.microsoft.com/office/powerpoint/2010/main" val="744475499"/>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Roboto" panose="02000000000000000000" pitchFamily="2"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Roboto" panose="02000000000000000000" pitchFamily="2"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Roboto" panose="02000000000000000000" pitchFamily="2"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Roboto" panose="02000000000000000000" pitchFamily="2"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Roboto" panose="02000000000000000000" pitchFamily="2"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1A5FA3-4792-4A9D-AE71-41F2FC6772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2C2C7F-A57E-E0DB-BC2D-C9F8DC59A166}"/>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B56F69-4E3D-427E-4197-0977FA200E44}"/>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Roboto" panose="02000000000000000000" pitchFamily="2" charset="0"/>
              </a:defRPr>
            </a:lvl1pPr>
          </a:lstStyle>
          <a:p>
            <a:fld id="{473CA8A6-7CD1-934A-A8F7-1E1290E6CBF6}" type="datetime1">
              <a:rPr lang="en-US" smtClean="0"/>
              <a:t>11/14/23</a:t>
            </a:fld>
            <a:endParaRPr lang="en-US"/>
          </a:p>
        </p:txBody>
      </p:sp>
      <p:sp>
        <p:nvSpPr>
          <p:cNvPr id="5" name="Footer Placeholder 4">
            <a:extLst>
              <a:ext uri="{FF2B5EF4-FFF2-40B4-BE49-F238E27FC236}">
                <a16:creationId xmlns:a16="http://schemas.microsoft.com/office/drawing/2014/main" id="{2F440016-0DBB-C4B2-4035-CD1441B0D76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AB31A337-E9F5-91C0-0006-31E7886889F6}"/>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467" b="1" i="0">
                <a:solidFill>
                  <a:schemeClr val="tx1"/>
                </a:solidFill>
                <a:latin typeface="Roboto" panose="02000000000000000000" pitchFamily="2" charset="0"/>
              </a:defRPr>
            </a:lvl1pPr>
          </a:lstStyle>
          <a:p>
            <a:fld id="{5F61CD11-243F-224F-95EB-A7BCAA45EE27}" type="slidenum">
              <a:rPr lang="en-US" smtClean="0"/>
              <a:pPr/>
              <a:t>‹#›</a:t>
            </a:fld>
            <a:endParaRPr lang="en-US"/>
          </a:p>
        </p:txBody>
      </p:sp>
    </p:spTree>
    <p:extLst>
      <p:ext uri="{BB962C8B-B14F-4D97-AF65-F5344CB8AC3E}">
        <p14:creationId xmlns:p14="http://schemas.microsoft.com/office/powerpoint/2010/main" val="2162490079"/>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ftr="0" dt="0"/>
  <p:txStyles>
    <p:title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b="0" i="0" kern="1200">
          <a:solidFill>
            <a:schemeClr val="tx1"/>
          </a:solidFill>
          <a:latin typeface="Roboto" panose="02000000000000000000" pitchFamily="2" charset="0"/>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b="0" i="0" kern="1200">
          <a:solidFill>
            <a:schemeClr val="tx1"/>
          </a:solidFill>
          <a:latin typeface="Roboto" panose="02000000000000000000" pitchFamily="2" charset="0"/>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b="0" i="0" kern="1200">
          <a:solidFill>
            <a:schemeClr val="tx1"/>
          </a:solidFill>
          <a:latin typeface="Roboto" panose="02000000000000000000" pitchFamily="2" charset="0"/>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b="0" i="0" kern="1200">
          <a:solidFill>
            <a:schemeClr val="tx1"/>
          </a:solidFill>
          <a:latin typeface="Roboto" panose="02000000000000000000" pitchFamily="2"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3.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13D78-A218-8712-309A-294AB174F324}"/>
              </a:ext>
            </a:extLst>
          </p:cNvPr>
          <p:cNvSpPr>
            <a:spLocks noGrp="1"/>
          </p:cNvSpPr>
          <p:nvPr>
            <p:ph type="ctrTitle"/>
          </p:nvPr>
        </p:nvSpPr>
        <p:spPr/>
        <p:txBody>
          <a:bodyPr>
            <a:normAutofit fontScale="90000"/>
          </a:bodyPr>
          <a:lstStyle/>
          <a:p>
            <a:r>
              <a:rPr lang="en-US" dirty="0"/>
              <a:t>Assignment 8:</a:t>
            </a:r>
            <a:br>
              <a:rPr lang="en-US" dirty="0"/>
            </a:br>
            <a:r>
              <a:rPr lang="en-US" dirty="0"/>
              <a:t>Bank Holding Companies (BHC)</a:t>
            </a:r>
          </a:p>
        </p:txBody>
      </p:sp>
      <p:sp>
        <p:nvSpPr>
          <p:cNvPr id="3" name="Subtitle 2">
            <a:extLst>
              <a:ext uri="{FF2B5EF4-FFF2-40B4-BE49-F238E27FC236}">
                <a16:creationId xmlns:a16="http://schemas.microsoft.com/office/drawing/2014/main" id="{4F94F6D7-3C75-6F2A-821E-40B89B865F83}"/>
              </a:ext>
            </a:extLst>
          </p:cNvPr>
          <p:cNvSpPr>
            <a:spLocks noGrp="1"/>
          </p:cNvSpPr>
          <p:nvPr>
            <p:ph type="subTitle" idx="1"/>
          </p:nvPr>
        </p:nvSpPr>
        <p:spPr/>
        <p:txBody>
          <a:bodyPr/>
          <a:lstStyle/>
          <a:p>
            <a:r>
              <a:rPr lang="en-US" dirty="0"/>
              <a:t>Glenn, Mitchell, </a:t>
            </a:r>
            <a:r>
              <a:rPr lang="en-US"/>
              <a:t>Nicholas, Nikita</a:t>
            </a:r>
            <a:r>
              <a:rPr lang="en-US" dirty="0"/>
              <a:t>, Michael</a:t>
            </a:r>
          </a:p>
        </p:txBody>
      </p:sp>
      <p:sp>
        <p:nvSpPr>
          <p:cNvPr id="4" name="TextBox 3">
            <a:extLst>
              <a:ext uri="{FF2B5EF4-FFF2-40B4-BE49-F238E27FC236}">
                <a16:creationId xmlns:a16="http://schemas.microsoft.com/office/drawing/2014/main" id="{B978E13C-740E-B67E-9951-0E74D45A9C8F}"/>
              </a:ext>
            </a:extLst>
          </p:cNvPr>
          <p:cNvSpPr txBox="1"/>
          <p:nvPr/>
        </p:nvSpPr>
        <p:spPr>
          <a:xfrm>
            <a:off x="1125415" y="608427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68357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graph showing a line of growth&#10;&#10;Description automatically generated with medium confidence">
            <a:extLst>
              <a:ext uri="{FF2B5EF4-FFF2-40B4-BE49-F238E27FC236}">
                <a16:creationId xmlns:a16="http://schemas.microsoft.com/office/drawing/2014/main" id="{022EA0C6-4869-1B79-CFB7-C935B9219185}"/>
              </a:ext>
            </a:extLst>
          </p:cNvPr>
          <p:cNvPicPr>
            <a:picLocks noChangeAspect="1"/>
          </p:cNvPicPr>
          <p:nvPr/>
        </p:nvPicPr>
        <p:blipFill>
          <a:blip r:embed="rId2"/>
          <a:stretch>
            <a:fillRect/>
          </a:stretch>
        </p:blipFill>
        <p:spPr>
          <a:xfrm>
            <a:off x="1964436" y="1031970"/>
            <a:ext cx="8257032" cy="5504688"/>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8" name="Title 1">
            <a:extLst>
              <a:ext uri="{FF2B5EF4-FFF2-40B4-BE49-F238E27FC236}">
                <a16:creationId xmlns:a16="http://schemas.microsoft.com/office/drawing/2014/main" id="{06963568-02B5-87A1-1DE6-CDE831E6DE77}"/>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Days to Cover</a:t>
            </a:r>
          </a:p>
        </p:txBody>
      </p:sp>
    </p:spTree>
    <p:extLst>
      <p:ext uri="{BB962C8B-B14F-4D97-AF65-F5344CB8AC3E}">
        <p14:creationId xmlns:p14="http://schemas.microsoft.com/office/powerpoint/2010/main" val="19578083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4941A-D973-44E4-5112-B75419073FC7}"/>
              </a:ext>
            </a:extLst>
          </p:cNvPr>
          <p:cNvSpPr>
            <a:spLocks noGrp="1"/>
          </p:cNvSpPr>
          <p:nvPr>
            <p:ph type="title"/>
          </p:nvPr>
        </p:nvSpPr>
        <p:spPr/>
        <p:txBody>
          <a:bodyPr/>
          <a:lstStyle/>
          <a:p>
            <a:pPr algn="ctr"/>
            <a:r>
              <a:rPr lang="en-US" dirty="0"/>
              <a:t>Markets’ View: Credit Ratings</a:t>
            </a:r>
          </a:p>
        </p:txBody>
      </p:sp>
      <p:sp>
        <p:nvSpPr>
          <p:cNvPr id="4" name="Slide Number Placeholder 3">
            <a:extLst>
              <a:ext uri="{FF2B5EF4-FFF2-40B4-BE49-F238E27FC236}">
                <a16:creationId xmlns:a16="http://schemas.microsoft.com/office/drawing/2014/main" id="{D49391F0-F992-2B8D-DAD8-363ECB0F5B6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0242" name="Picture 2">
            <a:extLst>
              <a:ext uri="{FF2B5EF4-FFF2-40B4-BE49-F238E27FC236}">
                <a16:creationId xmlns:a16="http://schemas.microsoft.com/office/drawing/2014/main" id="{9239476A-8786-5336-670B-0FB7F58986D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08094" y="1690688"/>
            <a:ext cx="6575811"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78202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3C36E-A674-AD5E-2690-F2A7E7B241B3}"/>
              </a:ext>
            </a:extLst>
          </p:cNvPr>
          <p:cNvSpPr>
            <a:spLocks noGrp="1"/>
          </p:cNvSpPr>
          <p:nvPr>
            <p:ph type="title"/>
          </p:nvPr>
        </p:nvSpPr>
        <p:spPr/>
        <p:txBody>
          <a:bodyPr/>
          <a:lstStyle/>
          <a:p>
            <a:pPr algn="ctr"/>
            <a:r>
              <a:rPr lang="en-US" dirty="0"/>
              <a:t>Markets’ View: Balance Sheet</a:t>
            </a:r>
          </a:p>
        </p:txBody>
      </p:sp>
      <p:sp>
        <p:nvSpPr>
          <p:cNvPr id="4" name="Slide Number Placeholder 3">
            <a:extLst>
              <a:ext uri="{FF2B5EF4-FFF2-40B4-BE49-F238E27FC236}">
                <a16:creationId xmlns:a16="http://schemas.microsoft.com/office/drawing/2014/main" id="{9B93E6F1-206C-FDFF-978A-E2833579C4E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1266" name="Picture 2">
            <a:extLst>
              <a:ext uri="{FF2B5EF4-FFF2-40B4-BE49-F238E27FC236}">
                <a16:creationId xmlns:a16="http://schemas.microsoft.com/office/drawing/2014/main" id="{99045282-15BD-AEA5-4FB4-207652487E5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84214" y="1825625"/>
            <a:ext cx="8217170" cy="489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949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showing the number of income&#10;&#10;Description automatically generated">
            <a:extLst>
              <a:ext uri="{FF2B5EF4-FFF2-40B4-BE49-F238E27FC236}">
                <a16:creationId xmlns:a16="http://schemas.microsoft.com/office/drawing/2014/main" id="{4BB08E63-83A6-7CD2-C020-59EA724820C2}"/>
              </a:ext>
            </a:extLst>
          </p:cNvPr>
          <p:cNvPicPr>
            <a:picLocks noChangeAspect="1"/>
          </p:cNvPicPr>
          <p:nvPr/>
        </p:nvPicPr>
        <p:blipFill>
          <a:blip r:embed="rId2"/>
          <a:stretch>
            <a:fillRect/>
          </a:stretch>
        </p:blipFill>
        <p:spPr>
          <a:xfrm>
            <a:off x="1066799" y="1412241"/>
            <a:ext cx="10058400" cy="5029200"/>
          </a:xfrm>
          <a:prstGeom prst="rect">
            <a:avLst/>
          </a:prstGeom>
        </p:spPr>
      </p:pic>
      <p:sp>
        <p:nvSpPr>
          <p:cNvPr id="2" name="Title 1">
            <a:extLst>
              <a:ext uri="{FF2B5EF4-FFF2-40B4-BE49-F238E27FC236}">
                <a16:creationId xmlns:a16="http://schemas.microsoft.com/office/drawing/2014/main" id="{00739B9B-0AC5-E27B-3CDD-A45CF67B3662}"/>
              </a:ext>
            </a:extLst>
          </p:cNvPr>
          <p:cNvSpPr>
            <a:spLocks noGrp="1"/>
          </p:cNvSpPr>
          <p:nvPr>
            <p:ph type="title"/>
          </p:nvPr>
        </p:nvSpPr>
        <p:spPr/>
        <p:txBody>
          <a:bodyPr/>
          <a:lstStyle/>
          <a:p>
            <a:r>
              <a:rPr lang="en-US" dirty="0"/>
              <a:t>JPMC: Total Interest Income</a:t>
            </a:r>
          </a:p>
        </p:txBody>
      </p:sp>
      <p:sp>
        <p:nvSpPr>
          <p:cNvPr id="4" name="Slide Number Placeholder 3">
            <a:extLst>
              <a:ext uri="{FF2B5EF4-FFF2-40B4-BE49-F238E27FC236}">
                <a16:creationId xmlns:a16="http://schemas.microsoft.com/office/drawing/2014/main" id="{F3ADC6D0-44E9-C110-7B70-F302D9ABDD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2" name="Picture 11" descr="A graph showing the number of income&#10;&#10;Description automatically generated">
            <a:extLst>
              <a:ext uri="{FF2B5EF4-FFF2-40B4-BE49-F238E27FC236}">
                <a16:creationId xmlns:a16="http://schemas.microsoft.com/office/drawing/2014/main" id="{0EF65524-07D3-305B-7BE9-985566709B3E}"/>
              </a:ext>
            </a:extLst>
          </p:cNvPr>
          <p:cNvPicPr>
            <a:picLocks noChangeAspect="1"/>
          </p:cNvPicPr>
          <p:nvPr/>
        </p:nvPicPr>
        <p:blipFill>
          <a:blip r:embed="rId3"/>
          <a:stretch>
            <a:fillRect/>
          </a:stretch>
        </p:blipFill>
        <p:spPr>
          <a:xfrm>
            <a:off x="1066799" y="1412241"/>
            <a:ext cx="10058400" cy="5029200"/>
          </a:xfrm>
          <a:prstGeom prst="rect">
            <a:avLst/>
          </a:prstGeom>
        </p:spPr>
      </p:pic>
      <p:pic>
        <p:nvPicPr>
          <p:cNvPr id="14" name="Picture 13" descr="A graph showing the amount of income&#10;&#10;Description automatically generated">
            <a:extLst>
              <a:ext uri="{FF2B5EF4-FFF2-40B4-BE49-F238E27FC236}">
                <a16:creationId xmlns:a16="http://schemas.microsoft.com/office/drawing/2014/main" id="{EC18B4F9-CEAC-376A-237D-314E80FA3701}"/>
              </a:ext>
            </a:extLst>
          </p:cNvPr>
          <p:cNvPicPr>
            <a:picLocks noChangeAspect="1"/>
          </p:cNvPicPr>
          <p:nvPr/>
        </p:nvPicPr>
        <p:blipFill>
          <a:blip r:embed="rId4"/>
          <a:stretch>
            <a:fillRect/>
          </a:stretch>
        </p:blipFill>
        <p:spPr>
          <a:xfrm>
            <a:off x="1066799" y="1412241"/>
            <a:ext cx="10058400" cy="5029200"/>
          </a:xfrm>
          <a:prstGeom prst="rect">
            <a:avLst/>
          </a:prstGeom>
        </p:spPr>
      </p:pic>
    </p:spTree>
    <p:extLst>
      <p:ext uri="{BB962C8B-B14F-4D97-AF65-F5344CB8AC3E}">
        <p14:creationId xmlns:p14="http://schemas.microsoft.com/office/powerpoint/2010/main" val="3357747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showing the amount of income&#10;&#10;Description automatically generated">
            <a:extLst>
              <a:ext uri="{FF2B5EF4-FFF2-40B4-BE49-F238E27FC236}">
                <a16:creationId xmlns:a16="http://schemas.microsoft.com/office/drawing/2014/main" id="{3BE9E04D-4791-E3D8-13F1-8A99751F6CA7}"/>
              </a:ext>
            </a:extLst>
          </p:cNvPr>
          <p:cNvPicPr>
            <a:picLocks noChangeAspect="1"/>
          </p:cNvPicPr>
          <p:nvPr/>
        </p:nvPicPr>
        <p:blipFill>
          <a:blip r:embed="rId2"/>
          <a:stretch>
            <a:fillRect/>
          </a:stretch>
        </p:blipFill>
        <p:spPr>
          <a:xfrm>
            <a:off x="1066799" y="1412241"/>
            <a:ext cx="10058400" cy="5029200"/>
          </a:xfrm>
          <a:prstGeom prst="rect">
            <a:avLst/>
          </a:prstGeom>
        </p:spPr>
      </p:pic>
      <p:sp>
        <p:nvSpPr>
          <p:cNvPr id="2" name="Title 1">
            <a:extLst>
              <a:ext uri="{FF2B5EF4-FFF2-40B4-BE49-F238E27FC236}">
                <a16:creationId xmlns:a16="http://schemas.microsoft.com/office/drawing/2014/main" id="{BD3189E3-B080-EB88-E3CA-B22990A4C8DB}"/>
              </a:ext>
            </a:extLst>
          </p:cNvPr>
          <p:cNvSpPr>
            <a:spLocks noGrp="1"/>
          </p:cNvSpPr>
          <p:nvPr>
            <p:ph type="title"/>
          </p:nvPr>
        </p:nvSpPr>
        <p:spPr/>
        <p:txBody>
          <a:bodyPr/>
          <a:lstStyle/>
          <a:p>
            <a:r>
              <a:rPr lang="en-US" dirty="0"/>
              <a:t>JPMC: Total Non-Interest Income</a:t>
            </a:r>
          </a:p>
        </p:txBody>
      </p:sp>
      <p:sp>
        <p:nvSpPr>
          <p:cNvPr id="4" name="Slide Number Placeholder 3">
            <a:extLst>
              <a:ext uri="{FF2B5EF4-FFF2-40B4-BE49-F238E27FC236}">
                <a16:creationId xmlns:a16="http://schemas.microsoft.com/office/drawing/2014/main" id="{27984FBC-05BB-E36E-19AC-FAC4410D080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3" name="Picture 12" descr="A graph showing the amount of income&#10;&#10;Description automatically generated">
            <a:extLst>
              <a:ext uri="{FF2B5EF4-FFF2-40B4-BE49-F238E27FC236}">
                <a16:creationId xmlns:a16="http://schemas.microsoft.com/office/drawing/2014/main" id="{774FBEE5-F547-29C3-80CB-05E7CBFA617A}"/>
              </a:ext>
            </a:extLst>
          </p:cNvPr>
          <p:cNvPicPr>
            <a:picLocks noChangeAspect="1"/>
          </p:cNvPicPr>
          <p:nvPr/>
        </p:nvPicPr>
        <p:blipFill>
          <a:blip r:embed="rId3"/>
          <a:stretch>
            <a:fillRect/>
          </a:stretch>
        </p:blipFill>
        <p:spPr>
          <a:xfrm>
            <a:off x="1066799" y="1412241"/>
            <a:ext cx="10058400" cy="5029200"/>
          </a:xfrm>
          <a:prstGeom prst="rect">
            <a:avLst/>
          </a:prstGeom>
        </p:spPr>
      </p:pic>
    </p:spTree>
    <p:extLst>
      <p:ext uri="{BB962C8B-B14F-4D97-AF65-F5344CB8AC3E}">
        <p14:creationId xmlns:p14="http://schemas.microsoft.com/office/powerpoint/2010/main" val="3296942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aph showing the amount of assets&#10;&#10;Description automatically generated">
            <a:extLst>
              <a:ext uri="{FF2B5EF4-FFF2-40B4-BE49-F238E27FC236}">
                <a16:creationId xmlns:a16="http://schemas.microsoft.com/office/drawing/2014/main" id="{43403021-66A7-A3AC-4FF6-6A4301E1D905}"/>
              </a:ext>
            </a:extLst>
          </p:cNvPr>
          <p:cNvPicPr>
            <a:picLocks noChangeAspect="1"/>
          </p:cNvPicPr>
          <p:nvPr/>
        </p:nvPicPr>
        <p:blipFill>
          <a:blip r:embed="rId2"/>
          <a:stretch>
            <a:fillRect/>
          </a:stretch>
        </p:blipFill>
        <p:spPr>
          <a:xfrm>
            <a:off x="1097689" y="1412241"/>
            <a:ext cx="10058400" cy="5029200"/>
          </a:xfrm>
          <a:prstGeom prst="rect">
            <a:avLst/>
          </a:prstGeom>
        </p:spPr>
      </p:pic>
      <p:sp>
        <p:nvSpPr>
          <p:cNvPr id="2" name="Title 1">
            <a:extLst>
              <a:ext uri="{FF2B5EF4-FFF2-40B4-BE49-F238E27FC236}">
                <a16:creationId xmlns:a16="http://schemas.microsoft.com/office/drawing/2014/main" id="{8DF47783-DF10-3FAD-4B84-9891CE9312D3}"/>
              </a:ext>
            </a:extLst>
          </p:cNvPr>
          <p:cNvSpPr>
            <a:spLocks noGrp="1"/>
          </p:cNvSpPr>
          <p:nvPr>
            <p:ph type="title"/>
          </p:nvPr>
        </p:nvSpPr>
        <p:spPr/>
        <p:txBody>
          <a:bodyPr/>
          <a:lstStyle/>
          <a:p>
            <a:r>
              <a:rPr lang="en-US" dirty="0"/>
              <a:t>JPMC: Total Assets</a:t>
            </a:r>
          </a:p>
        </p:txBody>
      </p:sp>
      <p:sp>
        <p:nvSpPr>
          <p:cNvPr id="4" name="Slide Number Placeholder 3">
            <a:extLst>
              <a:ext uri="{FF2B5EF4-FFF2-40B4-BE49-F238E27FC236}">
                <a16:creationId xmlns:a16="http://schemas.microsoft.com/office/drawing/2014/main" id="{A7FE84A9-0778-20C1-FBAE-E801AC8485C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591081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showing the amount of liabilities&#10;&#10;Description automatically generated">
            <a:extLst>
              <a:ext uri="{FF2B5EF4-FFF2-40B4-BE49-F238E27FC236}">
                <a16:creationId xmlns:a16="http://schemas.microsoft.com/office/drawing/2014/main" id="{C31AC16E-A40F-70A2-25F9-CCEF512F880E}"/>
              </a:ext>
            </a:extLst>
          </p:cNvPr>
          <p:cNvPicPr>
            <a:picLocks noChangeAspect="1"/>
          </p:cNvPicPr>
          <p:nvPr/>
        </p:nvPicPr>
        <p:blipFill>
          <a:blip r:embed="rId2"/>
          <a:stretch>
            <a:fillRect/>
          </a:stretch>
        </p:blipFill>
        <p:spPr>
          <a:xfrm>
            <a:off x="1097689" y="1412241"/>
            <a:ext cx="10058400" cy="5029200"/>
          </a:xfrm>
          <a:prstGeom prst="rect">
            <a:avLst/>
          </a:prstGeom>
        </p:spPr>
      </p:pic>
      <p:sp>
        <p:nvSpPr>
          <p:cNvPr id="2" name="Title 1">
            <a:extLst>
              <a:ext uri="{FF2B5EF4-FFF2-40B4-BE49-F238E27FC236}">
                <a16:creationId xmlns:a16="http://schemas.microsoft.com/office/drawing/2014/main" id="{F6C63F79-97DF-828A-D4AF-ED29216B4C30}"/>
              </a:ext>
            </a:extLst>
          </p:cNvPr>
          <p:cNvSpPr>
            <a:spLocks noGrp="1"/>
          </p:cNvSpPr>
          <p:nvPr>
            <p:ph type="title"/>
          </p:nvPr>
        </p:nvSpPr>
        <p:spPr/>
        <p:txBody>
          <a:bodyPr/>
          <a:lstStyle/>
          <a:p>
            <a:r>
              <a:rPr lang="en-US" dirty="0"/>
              <a:t>JPMC: Total Liabilities</a:t>
            </a:r>
          </a:p>
        </p:txBody>
      </p:sp>
      <p:sp>
        <p:nvSpPr>
          <p:cNvPr id="4" name="Slide Number Placeholder 3">
            <a:extLst>
              <a:ext uri="{FF2B5EF4-FFF2-40B4-BE49-F238E27FC236}">
                <a16:creationId xmlns:a16="http://schemas.microsoft.com/office/drawing/2014/main" id="{B596EF88-5CA1-A641-57FE-620459A5238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313059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aph showing the number of the capital/major city ratio&#10;&#10;Description automatically generated">
            <a:extLst>
              <a:ext uri="{FF2B5EF4-FFF2-40B4-BE49-F238E27FC236}">
                <a16:creationId xmlns:a16="http://schemas.microsoft.com/office/drawing/2014/main" id="{34EE8DB4-2809-5EFF-2C57-EC69A565C28E}"/>
              </a:ext>
            </a:extLst>
          </p:cNvPr>
          <p:cNvPicPr>
            <a:picLocks noGrp="1" noChangeAspect="1"/>
          </p:cNvPicPr>
          <p:nvPr>
            <p:ph idx="1"/>
          </p:nvPr>
        </p:nvPicPr>
        <p:blipFill>
          <a:blip r:embed="rId2"/>
          <a:stretch>
            <a:fillRect/>
          </a:stretch>
        </p:blipFill>
        <p:spPr>
          <a:xfrm>
            <a:off x="1097689" y="1412241"/>
            <a:ext cx="10058400" cy="5029200"/>
          </a:xfrm>
        </p:spPr>
      </p:pic>
      <p:sp>
        <p:nvSpPr>
          <p:cNvPr id="2" name="Title 1">
            <a:extLst>
              <a:ext uri="{FF2B5EF4-FFF2-40B4-BE49-F238E27FC236}">
                <a16:creationId xmlns:a16="http://schemas.microsoft.com/office/drawing/2014/main" id="{00739B9B-0AC5-E27B-3CDD-A45CF67B3662}"/>
              </a:ext>
            </a:extLst>
          </p:cNvPr>
          <p:cNvSpPr>
            <a:spLocks noGrp="1"/>
          </p:cNvSpPr>
          <p:nvPr>
            <p:ph type="title"/>
          </p:nvPr>
        </p:nvSpPr>
        <p:spPr/>
        <p:txBody>
          <a:bodyPr/>
          <a:lstStyle/>
          <a:p>
            <a:r>
              <a:rPr lang="en-US" dirty="0"/>
              <a:t>JPMC: Total Capital Ratio</a:t>
            </a:r>
          </a:p>
        </p:txBody>
      </p:sp>
      <p:sp>
        <p:nvSpPr>
          <p:cNvPr id="4" name="Slide Number Placeholder 3">
            <a:extLst>
              <a:ext uri="{FF2B5EF4-FFF2-40B4-BE49-F238E27FC236}">
                <a16:creationId xmlns:a16="http://schemas.microsoft.com/office/drawing/2014/main" id="{F3ADC6D0-44E9-C110-7B70-F302D9ABDD6F}"/>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831824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11B6D4-D96E-09AA-565D-62F8EC2B294A}"/>
              </a:ext>
            </a:extLst>
          </p:cNvPr>
          <p:cNvSpPr>
            <a:spLocks noGrp="1"/>
          </p:cNvSpPr>
          <p:nvPr>
            <p:ph type="title"/>
          </p:nvPr>
        </p:nvSpPr>
        <p:spPr/>
        <p:txBody>
          <a:bodyPr/>
          <a:lstStyle/>
          <a:p>
            <a:r>
              <a:rPr lang="en-US" dirty="0"/>
              <a:t>Asset and Liability Committee (ALCO)</a:t>
            </a:r>
          </a:p>
        </p:txBody>
      </p:sp>
      <p:sp>
        <p:nvSpPr>
          <p:cNvPr id="5" name="Content Placeholder 4">
            <a:extLst>
              <a:ext uri="{FF2B5EF4-FFF2-40B4-BE49-F238E27FC236}">
                <a16:creationId xmlns:a16="http://schemas.microsoft.com/office/drawing/2014/main" id="{FC61FC39-D251-7B03-9266-FF115DD1D209}"/>
              </a:ext>
            </a:extLst>
          </p:cNvPr>
          <p:cNvSpPr>
            <a:spLocks noGrp="1"/>
          </p:cNvSpPr>
          <p:nvPr>
            <p:ph idx="1"/>
          </p:nvPr>
        </p:nvSpPr>
        <p:spPr/>
        <p:txBody>
          <a:bodyPr>
            <a:normAutofit fontScale="92500" lnSpcReduction="10000"/>
          </a:bodyPr>
          <a:lstStyle/>
          <a:p>
            <a:pPr marL="0" indent="0">
              <a:buNone/>
            </a:pPr>
            <a:r>
              <a:rPr lang="en-US" i="1" dirty="0"/>
              <a:t>ALCO oversees the ALM of JPMC using the following framework:</a:t>
            </a:r>
          </a:p>
          <a:p>
            <a:pPr>
              <a:buFont typeface="Arial" panose="020B0604020202020204" pitchFamily="34" charset="0"/>
              <a:buChar char="•"/>
            </a:pPr>
            <a:r>
              <a:rPr lang="en-US" b="1" i="1" dirty="0"/>
              <a:t>Investment in High-Quality Securities:</a:t>
            </a:r>
            <a:endParaRPr lang="en-US" i="1" dirty="0"/>
          </a:p>
          <a:p>
            <a:pPr marL="742950" lvl="1" indent="-285750">
              <a:buFont typeface="Arial" panose="020B0604020202020204" pitchFamily="34" charset="0"/>
              <a:buChar char="•"/>
            </a:pPr>
            <a:r>
              <a:rPr lang="en-US" i="1" dirty="0"/>
              <a:t>Focus of the Treasury and CIO on long-term investments in high-quality securities.</a:t>
            </a:r>
          </a:p>
          <a:p>
            <a:pPr marL="742950" lvl="1" indent="-285750">
              <a:buFont typeface="Arial" panose="020B0604020202020204" pitchFamily="34" charset="0"/>
              <a:buChar char="•"/>
            </a:pPr>
            <a:r>
              <a:rPr lang="en-US" i="1" dirty="0"/>
              <a:t>Part of the firm’s investment securities portfolio.</a:t>
            </a:r>
          </a:p>
          <a:p>
            <a:pPr>
              <a:buFont typeface="Arial" panose="020B0604020202020204" pitchFamily="34" charset="0"/>
              <a:buChar char="•"/>
            </a:pPr>
            <a:r>
              <a:rPr lang="en-US" b="1" i="1" dirty="0"/>
              <a:t>Use of Derivatives:</a:t>
            </a:r>
            <a:endParaRPr lang="en-US" i="1" dirty="0"/>
          </a:p>
          <a:p>
            <a:pPr marL="742950" lvl="1" indent="-285750">
              <a:buFont typeface="Arial" panose="020B0604020202020204" pitchFamily="34" charset="0"/>
              <a:buChar char="•"/>
            </a:pPr>
            <a:r>
              <a:rPr lang="en-US" i="1" dirty="0"/>
              <a:t>Treasury and CIO utilize derivatives for ALM objectives.</a:t>
            </a:r>
          </a:p>
          <a:p>
            <a:pPr marL="742950" lvl="1" indent="-285750">
              <a:buFont typeface="Arial" panose="020B0604020202020204" pitchFamily="34" charset="0"/>
              <a:buChar char="•"/>
            </a:pPr>
            <a:r>
              <a:rPr lang="en-US" i="1" dirty="0"/>
              <a:t>Key tool for risk management.</a:t>
            </a:r>
          </a:p>
          <a:p>
            <a:pPr>
              <a:buFont typeface="Arial" panose="020B0604020202020204" pitchFamily="34" charset="0"/>
              <a:buChar char="•"/>
            </a:pPr>
            <a:r>
              <a:rPr lang="en-US" b="1" i="1" dirty="0"/>
              <a:t>Cash Position Management:</a:t>
            </a:r>
            <a:endParaRPr lang="en-US" i="1" dirty="0"/>
          </a:p>
          <a:p>
            <a:pPr marL="742950" lvl="1" indent="-285750">
              <a:buFont typeface="Arial" panose="020B0604020202020204" pitchFamily="34" charset="0"/>
              <a:buChar char="•"/>
            </a:pPr>
            <a:r>
              <a:rPr lang="en-US" i="1" dirty="0"/>
              <a:t>Managed through deposits at central banks and short-term instruments.</a:t>
            </a:r>
          </a:p>
          <a:p>
            <a:pPr marL="742950" lvl="1" indent="-285750">
              <a:buFont typeface="Arial" panose="020B0604020202020204" pitchFamily="34" charset="0"/>
              <a:buChar char="•"/>
            </a:pPr>
            <a:r>
              <a:rPr lang="en-US" i="1" dirty="0"/>
              <a:t>Ensures liquidity and appropriate funding risk management.</a:t>
            </a:r>
          </a:p>
        </p:txBody>
      </p:sp>
    </p:spTree>
    <p:extLst>
      <p:ext uri="{BB962C8B-B14F-4D97-AF65-F5344CB8AC3E}">
        <p14:creationId xmlns:p14="http://schemas.microsoft.com/office/powerpoint/2010/main" val="2929204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69A176-0531-4929-31E3-C12394B0B5DA}"/>
              </a:ext>
            </a:extLst>
          </p:cNvPr>
          <p:cNvSpPr>
            <a:spLocks noGrp="1"/>
          </p:cNvSpPr>
          <p:nvPr>
            <p:ph type="title"/>
          </p:nvPr>
        </p:nvSpPr>
        <p:spPr/>
        <p:txBody>
          <a:bodyPr/>
          <a:lstStyle/>
          <a:p>
            <a:r>
              <a:rPr lang="en-US" dirty="0"/>
              <a:t>Chief Investment Office, Treasury, and Corporate (CTC) Risk Committee</a:t>
            </a:r>
          </a:p>
        </p:txBody>
      </p:sp>
      <p:sp>
        <p:nvSpPr>
          <p:cNvPr id="5" name="Content Placeholder 4">
            <a:extLst>
              <a:ext uri="{FF2B5EF4-FFF2-40B4-BE49-F238E27FC236}">
                <a16:creationId xmlns:a16="http://schemas.microsoft.com/office/drawing/2014/main" id="{F4E61D6F-1648-B21D-6784-6B5E17206104}"/>
              </a:ext>
            </a:extLst>
          </p:cNvPr>
          <p:cNvSpPr>
            <a:spLocks noGrp="1"/>
          </p:cNvSpPr>
          <p:nvPr>
            <p:ph idx="1"/>
          </p:nvPr>
        </p:nvSpPr>
        <p:spPr/>
        <p:txBody>
          <a:bodyPr>
            <a:normAutofit fontScale="85000" lnSpcReduction="20000"/>
          </a:bodyPr>
          <a:lstStyle/>
          <a:p>
            <a:pPr>
              <a:lnSpc>
                <a:spcPct val="100000"/>
              </a:lnSpc>
              <a:buFont typeface="Arial" panose="020B0604020202020204" pitchFamily="34" charset="0"/>
              <a:buChar char="•"/>
            </a:pPr>
            <a:r>
              <a:rPr lang="en-US" b="1" dirty="0"/>
              <a:t>CTC Risk Committee's Role:</a:t>
            </a:r>
            <a:endParaRPr lang="en-US" dirty="0"/>
          </a:p>
          <a:p>
            <a:pPr marL="742950" lvl="1" indent="-285750">
              <a:lnSpc>
                <a:spcPct val="100000"/>
              </a:lnSpc>
              <a:buFont typeface="Arial" panose="020B0604020202020204" pitchFamily="34" charset="0"/>
              <a:buChar char="•"/>
            </a:pPr>
            <a:r>
              <a:rPr lang="en-US" dirty="0"/>
              <a:t>Manages JPMC’s risk policy regarding structural interest rate.</a:t>
            </a:r>
          </a:p>
          <a:p>
            <a:pPr marL="742950" lvl="1" indent="-285750">
              <a:lnSpc>
                <a:spcPct val="100000"/>
              </a:lnSpc>
              <a:buFont typeface="Arial" panose="020B0604020202020204" pitchFamily="34" charset="0"/>
              <a:buChar char="•"/>
            </a:pPr>
            <a:r>
              <a:rPr lang="en-US" dirty="0"/>
              <a:t>Policy subject to approval by the Board Risk Committee.</a:t>
            </a:r>
          </a:p>
          <a:p>
            <a:pPr>
              <a:lnSpc>
                <a:spcPct val="100000"/>
              </a:lnSpc>
              <a:buFont typeface="Arial" panose="020B0604020202020204" pitchFamily="34" charset="0"/>
              <a:buChar char="•"/>
            </a:pPr>
            <a:r>
              <a:rPr lang="en-US" b="1" dirty="0"/>
              <a:t>Risk Transfer and Management:</a:t>
            </a:r>
            <a:endParaRPr lang="en-US" dirty="0"/>
          </a:p>
          <a:p>
            <a:pPr marL="742950" lvl="1" indent="-285750">
              <a:lnSpc>
                <a:spcPct val="100000"/>
              </a:lnSpc>
            </a:pPr>
            <a:r>
              <a:rPr lang="en-US" dirty="0"/>
              <a:t>Business units transfer interest rate risk to the Chief Investment Office via Funds Transfer Pricing (FTP).</a:t>
            </a:r>
          </a:p>
          <a:p>
            <a:pPr>
              <a:lnSpc>
                <a:spcPct val="100000"/>
              </a:lnSpc>
              <a:buFont typeface="Arial" panose="020B0604020202020204" pitchFamily="34" charset="0"/>
              <a:buChar char="•"/>
            </a:pPr>
            <a:r>
              <a:rPr lang="en-US" b="1" dirty="0"/>
              <a:t>Earnings-At-Risk Models:</a:t>
            </a:r>
            <a:endParaRPr lang="en-US" dirty="0"/>
          </a:p>
          <a:p>
            <a:pPr marL="742950" lvl="1" indent="-285750">
              <a:lnSpc>
                <a:spcPct val="100000"/>
              </a:lnSpc>
              <a:buFont typeface="Arial" panose="020B0604020202020204" pitchFamily="34" charset="0"/>
              <a:buChar char="•"/>
            </a:pPr>
            <a:r>
              <a:rPr lang="en-US" dirty="0"/>
              <a:t>Used for stress testing beyond </a:t>
            </a:r>
            <a:r>
              <a:rPr lang="en-US" dirty="0" err="1"/>
              <a:t>VaR</a:t>
            </a:r>
            <a:r>
              <a:rPr lang="en-US" dirty="0"/>
              <a:t> modeling.</a:t>
            </a:r>
          </a:p>
          <a:p>
            <a:pPr marL="742950" lvl="1" indent="-285750">
              <a:lnSpc>
                <a:spcPct val="100000"/>
              </a:lnSpc>
              <a:buFont typeface="Arial" panose="020B0604020202020204" pitchFamily="34" charset="0"/>
              <a:buChar char="•"/>
            </a:pPr>
            <a:r>
              <a:rPr lang="en-US" dirty="0"/>
              <a:t>Includes balance sheet forecasting, determining deposit betas, and assessing risks under various monetary policies.</a:t>
            </a:r>
          </a:p>
          <a:p>
            <a:pPr marL="742950" lvl="1" indent="-285750">
              <a:lnSpc>
                <a:spcPct val="100000"/>
              </a:lnSpc>
              <a:buFont typeface="Arial" panose="020B0604020202020204" pitchFamily="34" charset="0"/>
              <a:buChar char="•"/>
            </a:pPr>
            <a:r>
              <a:rPr lang="en-US" dirty="0"/>
              <a:t>Sensitivity to ±100 basis point shifts in interest rates.</a:t>
            </a:r>
          </a:p>
          <a:p>
            <a:pPr marL="1143000" lvl="2" indent="-228600">
              <a:lnSpc>
                <a:spcPct val="100000"/>
              </a:lnSpc>
              <a:buFont typeface="Arial" panose="020B0604020202020204" pitchFamily="34" charset="0"/>
              <a:buChar char="•"/>
            </a:pPr>
            <a:r>
              <a:rPr lang="en-US" dirty="0"/>
              <a:t>Short-term shifts impact liabilities, while long-term shifts affect asset repricing.</a:t>
            </a:r>
          </a:p>
          <a:p>
            <a:pPr marL="742950" lvl="1" indent="-285750">
              <a:lnSpc>
                <a:spcPct val="100000"/>
              </a:lnSpc>
              <a:buFont typeface="Arial" panose="020B0604020202020204" pitchFamily="34" charset="0"/>
              <a:buChar char="•"/>
            </a:pPr>
            <a:r>
              <a:rPr lang="en-US" dirty="0"/>
              <a:t>Key scenarios: Parallel shifts, steeper/flatter yield curve changes.</a:t>
            </a:r>
          </a:p>
        </p:txBody>
      </p:sp>
    </p:spTree>
    <p:extLst>
      <p:ext uri="{BB962C8B-B14F-4D97-AF65-F5344CB8AC3E}">
        <p14:creationId xmlns:p14="http://schemas.microsoft.com/office/powerpoint/2010/main" val="107949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a:extLst>
              <a:ext uri="{FF2B5EF4-FFF2-40B4-BE49-F238E27FC236}">
                <a16:creationId xmlns:a16="http://schemas.microsoft.com/office/drawing/2014/main" id="{91FC01E1-C2AD-9953-F211-E50267089597}"/>
              </a:ext>
            </a:extLst>
          </p:cNvPr>
          <p:cNvPicPr>
            <a:picLocks noChangeAspect="1" noChangeArrowheads="1"/>
          </p:cNvPicPr>
          <p:nvPr/>
        </p:nvPicPr>
        <p:blipFill>
          <a:blip r:embed="rId3">
            <a:duotone>
              <a:prstClr val="black"/>
              <a:schemeClr val="bg1">
                <a:tint val="45000"/>
                <a:satMod val="400000"/>
              </a:schemeClr>
            </a:duotone>
            <a:extLst>
              <a:ext uri="{28A0092B-C50C-407E-A947-70E740481C1C}">
                <a14:useLocalDpi xmlns:a14="http://schemas.microsoft.com/office/drawing/2010/main" val="0"/>
              </a:ext>
            </a:extLst>
          </a:blip>
          <a:srcRect/>
          <a:stretch>
            <a:fillRect/>
          </a:stretch>
        </p:blipFill>
        <p:spPr bwMode="auto">
          <a:xfrm>
            <a:off x="971550" y="454568"/>
            <a:ext cx="10096500" cy="6731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D3B3E53-C251-CED1-17C3-9573FF97CCCF}"/>
              </a:ext>
            </a:extLst>
          </p:cNvPr>
          <p:cNvSpPr txBox="1"/>
          <p:nvPr/>
        </p:nvSpPr>
        <p:spPr>
          <a:xfrm>
            <a:off x="783020" y="1871840"/>
            <a:ext cx="329565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J.P. Morgan Chase &amp; Co. (JPMC) is a global BHC comprised of four specialized business units:</a:t>
            </a:r>
          </a:p>
        </p:txBody>
      </p:sp>
      <p:graphicFrame>
        <p:nvGraphicFramePr>
          <p:cNvPr id="14" name="Content Placeholder 13">
            <a:extLst>
              <a:ext uri="{FF2B5EF4-FFF2-40B4-BE49-F238E27FC236}">
                <a16:creationId xmlns:a16="http://schemas.microsoft.com/office/drawing/2014/main" id="{E54E3157-6F30-C9F7-69BB-67C124EC589A}"/>
              </a:ext>
            </a:extLst>
          </p:cNvPr>
          <p:cNvGraphicFramePr>
            <a:graphicFrameLocks noGrp="1"/>
          </p:cNvGraphicFramePr>
          <p:nvPr>
            <p:ph idx="1"/>
          </p:nvPr>
        </p:nvGraphicFramePr>
        <p:xfrm>
          <a:off x="4078670" y="1876596"/>
          <a:ext cx="6989380" cy="47542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135822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E24B-320F-A14B-27F4-4BE4DDB155D4}"/>
              </a:ext>
            </a:extLst>
          </p:cNvPr>
          <p:cNvSpPr>
            <a:spLocks noGrp="1"/>
          </p:cNvSpPr>
          <p:nvPr>
            <p:ph type="title"/>
          </p:nvPr>
        </p:nvSpPr>
        <p:spPr/>
        <p:txBody>
          <a:bodyPr/>
          <a:lstStyle/>
          <a:p>
            <a:r>
              <a:rPr lang="en-US" dirty="0"/>
              <a:t>Liquidity Risk Management (LRM)</a:t>
            </a:r>
          </a:p>
        </p:txBody>
      </p:sp>
      <p:sp>
        <p:nvSpPr>
          <p:cNvPr id="3" name="Content Placeholder 2">
            <a:extLst>
              <a:ext uri="{FF2B5EF4-FFF2-40B4-BE49-F238E27FC236}">
                <a16:creationId xmlns:a16="http://schemas.microsoft.com/office/drawing/2014/main" id="{D2EEF3E3-82AA-EF5D-0694-C66CB933726F}"/>
              </a:ext>
            </a:extLst>
          </p:cNvPr>
          <p:cNvSpPr>
            <a:spLocks noGrp="1"/>
          </p:cNvSpPr>
          <p:nvPr>
            <p:ph idx="1"/>
          </p:nvPr>
        </p:nvSpPr>
        <p:spPr/>
        <p:txBody>
          <a:bodyPr>
            <a:normAutofit fontScale="92500"/>
          </a:bodyPr>
          <a:lstStyle/>
          <a:p>
            <a:pPr>
              <a:buFont typeface="Arial" panose="020B0604020202020204" pitchFamily="34" charset="0"/>
              <a:buChar char="•"/>
            </a:pPr>
            <a:r>
              <a:rPr lang="en-US" b="1" dirty="0"/>
              <a:t>Dedicated Liquidity Risk Management:</a:t>
            </a:r>
            <a:endParaRPr lang="en-US" dirty="0"/>
          </a:p>
          <a:p>
            <a:pPr marL="742950" lvl="1" indent="-285750">
              <a:buFont typeface="Arial" panose="020B0604020202020204" pitchFamily="34" charset="0"/>
              <a:buChar char="•"/>
            </a:pPr>
            <a:r>
              <a:rPr lang="en-US" dirty="0"/>
              <a:t>Interfaces with firm- and LOB-level ALCOs and Risk Committees.</a:t>
            </a:r>
          </a:p>
          <a:p>
            <a:pPr marL="742950" lvl="1" indent="-285750">
              <a:buFont typeface="Arial" panose="020B0604020202020204" pitchFamily="34" charset="0"/>
              <a:buChar char="•"/>
            </a:pPr>
            <a:r>
              <a:rPr lang="en-US" dirty="0"/>
              <a:t>Regular stress testing including standardized and current scenarios.</a:t>
            </a:r>
          </a:p>
          <a:p>
            <a:pPr>
              <a:buFont typeface="Arial" panose="020B0604020202020204" pitchFamily="34" charset="0"/>
              <a:buChar char="•"/>
            </a:pPr>
            <a:r>
              <a:rPr lang="en-US" b="1" dirty="0"/>
              <a:t>Corporate Structure and Funding:</a:t>
            </a:r>
            <a:endParaRPr lang="en-US" dirty="0"/>
          </a:p>
          <a:p>
            <a:pPr marL="742950" lvl="1" indent="-285750">
              <a:buFont typeface="Arial" panose="020B0604020202020204" pitchFamily="34" charset="0"/>
              <a:buChar char="•"/>
            </a:pPr>
            <a:r>
              <a:rPr lang="en-US" dirty="0"/>
              <a:t>Parent company JPMC Holdings LLC supports subsidiary operations.</a:t>
            </a:r>
          </a:p>
          <a:p>
            <a:pPr>
              <a:buFont typeface="Arial" panose="020B0604020202020204" pitchFamily="34" charset="0"/>
              <a:buChar char="•"/>
            </a:pPr>
            <a:r>
              <a:rPr lang="en-US" b="1" dirty="0"/>
              <a:t>Contingency Funding and Compliance:</a:t>
            </a:r>
            <a:endParaRPr lang="en-US" dirty="0"/>
          </a:p>
          <a:p>
            <a:pPr marL="742950" lvl="1" indent="-285750">
              <a:buFont typeface="Arial" panose="020B0604020202020204" pitchFamily="34" charset="0"/>
              <a:buChar char="•"/>
            </a:pPr>
            <a:r>
              <a:rPr lang="en-US" dirty="0"/>
              <a:t>Establishes Contingency Funding Plan aligned with LCR.</a:t>
            </a:r>
          </a:p>
          <a:p>
            <a:pPr marL="742950" lvl="1" indent="-285750">
              <a:buFont typeface="Arial" panose="020B0604020202020204" pitchFamily="34" charset="0"/>
              <a:buChar char="•"/>
            </a:pPr>
            <a:r>
              <a:rPr lang="en-US" dirty="0"/>
              <a:t>Maintains 30 days' cash outflow provision in High-Quality Liquid Assets Ensures no overreporting of non-transferable HQLA assets.</a:t>
            </a:r>
          </a:p>
          <a:p>
            <a:pPr marL="742950" lvl="1" indent="-285750">
              <a:buFont typeface="Arial" panose="020B0604020202020204" pitchFamily="34" charset="0"/>
              <a:buChar char="•"/>
            </a:pPr>
            <a:r>
              <a:rPr lang="en-US" dirty="0"/>
              <a:t>Compliant with 100% minimum NSFR requirement.</a:t>
            </a:r>
          </a:p>
          <a:p>
            <a:pPr marL="742950" lvl="1" indent="-285750">
              <a:buFont typeface="Arial" panose="020B0604020202020204" pitchFamily="34" charset="0"/>
              <a:buChar char="•"/>
            </a:pPr>
            <a:r>
              <a:rPr lang="en-US" dirty="0"/>
              <a:t>Does not primarily rely on Federal Reserve discount window for liquidity.</a:t>
            </a:r>
          </a:p>
        </p:txBody>
      </p:sp>
      <p:sp>
        <p:nvSpPr>
          <p:cNvPr id="4" name="Slide Number Placeholder 3">
            <a:extLst>
              <a:ext uri="{FF2B5EF4-FFF2-40B4-BE49-F238E27FC236}">
                <a16:creationId xmlns:a16="http://schemas.microsoft.com/office/drawing/2014/main" id="{0F2C1503-B298-7051-D74A-48F71F21703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39674218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3F1D8-FA39-8DC9-B3DB-CF5BD4D9BB8A}"/>
              </a:ext>
            </a:extLst>
          </p:cNvPr>
          <p:cNvSpPr>
            <a:spLocks noGrp="1"/>
          </p:cNvSpPr>
          <p:nvPr>
            <p:ph type="title"/>
          </p:nvPr>
        </p:nvSpPr>
        <p:spPr/>
        <p:txBody>
          <a:bodyPr/>
          <a:lstStyle/>
          <a:p>
            <a:r>
              <a:rPr lang="en-US" dirty="0"/>
              <a:t>Basel III Compliance and Capital Ratios</a:t>
            </a:r>
          </a:p>
        </p:txBody>
      </p:sp>
      <p:sp>
        <p:nvSpPr>
          <p:cNvPr id="3" name="Content Placeholder 2">
            <a:extLst>
              <a:ext uri="{FF2B5EF4-FFF2-40B4-BE49-F238E27FC236}">
                <a16:creationId xmlns:a16="http://schemas.microsoft.com/office/drawing/2014/main" id="{830E65AC-BDBF-30D2-B0F2-FC9661E83326}"/>
              </a:ext>
            </a:extLst>
          </p:cNvPr>
          <p:cNvSpPr>
            <a:spLocks noGrp="1"/>
          </p:cNvSpPr>
          <p:nvPr>
            <p:ph idx="1"/>
          </p:nvPr>
        </p:nvSpPr>
        <p:spPr/>
        <p:txBody>
          <a:bodyPr>
            <a:normAutofit/>
          </a:bodyPr>
          <a:lstStyle/>
          <a:p>
            <a:pPr>
              <a:lnSpc>
                <a:spcPct val="80000"/>
              </a:lnSpc>
              <a:buFont typeface="Arial" panose="020B0604020202020204" pitchFamily="34" charset="0"/>
              <a:buChar char="•"/>
            </a:pPr>
            <a:r>
              <a:rPr lang="en-US" b="1" dirty="0"/>
              <a:t>Basel III Compliance:</a:t>
            </a:r>
            <a:endParaRPr lang="en-US" dirty="0"/>
          </a:p>
          <a:p>
            <a:pPr marL="742950" lvl="1" indent="-285750">
              <a:lnSpc>
                <a:spcPct val="80000"/>
              </a:lnSpc>
              <a:buFont typeface="Arial" panose="020B0604020202020204" pitchFamily="34" charset="0"/>
              <a:buChar char="•"/>
            </a:pPr>
            <a:r>
              <a:rPr lang="en-US" dirty="0"/>
              <a:t>Maintains risk-based ratios above Basel III advanced requirements.</a:t>
            </a:r>
          </a:p>
          <a:p>
            <a:pPr>
              <a:lnSpc>
                <a:spcPct val="80000"/>
              </a:lnSpc>
              <a:buFont typeface="Arial" panose="020B0604020202020204" pitchFamily="34" charset="0"/>
              <a:buChar char="•"/>
            </a:pPr>
            <a:r>
              <a:rPr lang="en-US" b="1" dirty="0"/>
              <a:t>CET1 Capital Ratio:</a:t>
            </a:r>
            <a:endParaRPr lang="en-US" dirty="0"/>
          </a:p>
          <a:p>
            <a:pPr marL="742950" lvl="1" indent="-285750">
              <a:lnSpc>
                <a:spcPct val="80000"/>
              </a:lnSpc>
              <a:buFont typeface="Arial" panose="020B0604020202020204" pitchFamily="34" charset="0"/>
              <a:buChar char="•"/>
            </a:pPr>
            <a:r>
              <a:rPr lang="en-US" dirty="0"/>
              <a:t>As of December 31, 2022, CET1 capital ratio was 13.2%.</a:t>
            </a:r>
          </a:p>
          <a:p>
            <a:pPr marL="742950" lvl="1" indent="-285750">
              <a:lnSpc>
                <a:spcPct val="80000"/>
              </a:lnSpc>
              <a:buFont typeface="Arial" panose="020B0604020202020204" pitchFamily="34" charset="0"/>
              <a:buChar char="•"/>
            </a:pPr>
            <a:r>
              <a:rPr lang="en-US" dirty="0"/>
              <a:t>Exceeds Basel III requirement of 4.5% (7%*).</a:t>
            </a:r>
          </a:p>
          <a:p>
            <a:pPr>
              <a:lnSpc>
                <a:spcPct val="80000"/>
              </a:lnSpc>
              <a:buFont typeface="Arial" panose="020B0604020202020204" pitchFamily="34" charset="0"/>
              <a:buChar char="•"/>
            </a:pPr>
            <a:r>
              <a:rPr lang="en-US" b="1" dirty="0"/>
              <a:t>Adoption of SA-CCR:</a:t>
            </a:r>
            <a:endParaRPr lang="en-US" dirty="0"/>
          </a:p>
          <a:p>
            <a:pPr marL="742950" lvl="1" indent="-285750">
              <a:lnSpc>
                <a:spcPct val="80000"/>
              </a:lnSpc>
              <a:buFont typeface="Arial" panose="020B0604020202020204" pitchFamily="34" charset="0"/>
              <a:buChar char="•"/>
            </a:pPr>
            <a:r>
              <a:rPr lang="en-US" dirty="0"/>
              <a:t>Started January 1, 2022, for Counterparty Credit Risk.</a:t>
            </a:r>
          </a:p>
          <a:p>
            <a:pPr marL="742950" lvl="1" indent="-285750">
              <a:lnSpc>
                <a:spcPct val="80000"/>
              </a:lnSpc>
              <a:buFont typeface="Arial" panose="020B0604020202020204" pitchFamily="34" charset="0"/>
              <a:buChar char="•"/>
            </a:pPr>
            <a:r>
              <a:rPr lang="en-US" dirty="0"/>
              <a:t>Higher Exposure at Default (EAD) and increases Risk-Weighted Assets.</a:t>
            </a:r>
          </a:p>
          <a:p>
            <a:pPr marL="742950" lvl="1" indent="-285750">
              <a:lnSpc>
                <a:spcPct val="80000"/>
              </a:lnSpc>
              <a:buFont typeface="Arial" panose="020B0604020202020204" pitchFamily="34" charset="0"/>
              <a:buChar char="•"/>
            </a:pPr>
            <a:r>
              <a:rPr lang="en-US" dirty="0"/>
              <a:t>JPMC's risk profile was affected by only 30 basis points.</a:t>
            </a:r>
          </a:p>
        </p:txBody>
      </p:sp>
      <p:sp>
        <p:nvSpPr>
          <p:cNvPr id="4" name="Slide Number Placeholder 3">
            <a:extLst>
              <a:ext uri="{FF2B5EF4-FFF2-40B4-BE49-F238E27FC236}">
                <a16:creationId xmlns:a16="http://schemas.microsoft.com/office/drawing/2014/main" id="{FA40A89C-927A-B7DB-929A-10E2FB80E40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1275926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77C04-2EE9-A2F3-0391-34A1BDB8936E}"/>
              </a:ext>
            </a:extLst>
          </p:cNvPr>
          <p:cNvSpPr>
            <a:spLocks noGrp="1"/>
          </p:cNvSpPr>
          <p:nvPr>
            <p:ph type="title"/>
          </p:nvPr>
        </p:nvSpPr>
        <p:spPr/>
        <p:txBody>
          <a:bodyPr/>
          <a:lstStyle/>
          <a:p>
            <a:r>
              <a:rPr lang="en-US" dirty="0"/>
              <a:t>ALM Models and Assumptions</a:t>
            </a:r>
          </a:p>
        </p:txBody>
      </p:sp>
      <p:sp>
        <p:nvSpPr>
          <p:cNvPr id="3" name="Content Placeholder 2">
            <a:extLst>
              <a:ext uri="{FF2B5EF4-FFF2-40B4-BE49-F238E27FC236}">
                <a16:creationId xmlns:a16="http://schemas.microsoft.com/office/drawing/2014/main" id="{A3BCA4B4-4972-1DBD-7F5C-55FA7AD2BE1E}"/>
              </a:ext>
            </a:extLst>
          </p:cNvPr>
          <p:cNvSpPr>
            <a:spLocks noGrp="1"/>
          </p:cNvSpPr>
          <p:nvPr>
            <p:ph idx="1"/>
          </p:nvPr>
        </p:nvSpPr>
        <p:spPr/>
        <p:txBody>
          <a:bodyPr/>
          <a:lstStyle/>
          <a:p>
            <a:pPr>
              <a:buFont typeface="Arial" panose="020B0604020202020204" pitchFamily="34" charset="0"/>
              <a:buChar char="•"/>
            </a:pPr>
            <a:r>
              <a:rPr lang="en-US" b="1" dirty="0"/>
              <a:t>Regulatory Compliance in ALM:</a:t>
            </a:r>
            <a:endParaRPr lang="en-US" dirty="0"/>
          </a:p>
          <a:p>
            <a:pPr marL="742950" lvl="1" indent="-285750">
              <a:buFont typeface="Arial" panose="020B0604020202020204" pitchFamily="34" charset="0"/>
              <a:buChar char="•"/>
            </a:pPr>
            <a:r>
              <a:rPr lang="en-US" dirty="0"/>
              <a:t>Models align with regulatory standards, focusing on RWA and LCR.</a:t>
            </a:r>
          </a:p>
          <a:p>
            <a:pPr marL="742950" lvl="1" indent="-285750">
              <a:buFont typeface="Arial" panose="020B0604020202020204" pitchFamily="34" charset="0"/>
              <a:buChar char="•"/>
            </a:pPr>
            <a:r>
              <a:rPr lang="en-US" dirty="0"/>
              <a:t>Strict adherence to standards, usually exceeding required thresholds.</a:t>
            </a:r>
          </a:p>
          <a:p>
            <a:pPr>
              <a:buFont typeface="Arial" panose="020B0604020202020204" pitchFamily="34" charset="0"/>
              <a:buChar char="•"/>
            </a:pPr>
            <a:r>
              <a:rPr lang="en-US" b="1" dirty="0"/>
              <a:t>Liquidity Coverage Ratio (LCR):</a:t>
            </a:r>
            <a:endParaRPr lang="en-US" dirty="0"/>
          </a:p>
          <a:p>
            <a:pPr marL="742950" lvl="1" indent="-285750">
              <a:buFont typeface="Arial" panose="020B0604020202020204" pitchFamily="34" charset="0"/>
              <a:buChar char="•"/>
            </a:pPr>
            <a:r>
              <a:rPr lang="en-US" dirty="0"/>
              <a:t>The banking segment's LCR averages over 125%.</a:t>
            </a:r>
          </a:p>
          <a:p>
            <a:pPr marL="742950" lvl="1" indent="-285750">
              <a:buFont typeface="Arial" panose="020B0604020202020204" pitchFamily="34" charset="0"/>
              <a:buChar char="•"/>
            </a:pPr>
            <a:r>
              <a:rPr lang="en-US" dirty="0"/>
              <a:t>Indicates a conservative, stability-focused approach rather than aggressive growth.</a:t>
            </a:r>
          </a:p>
        </p:txBody>
      </p:sp>
      <p:sp>
        <p:nvSpPr>
          <p:cNvPr id="4" name="Slide Number Placeholder 3">
            <a:extLst>
              <a:ext uri="{FF2B5EF4-FFF2-40B4-BE49-F238E27FC236}">
                <a16:creationId xmlns:a16="http://schemas.microsoft.com/office/drawing/2014/main" id="{1AB7CEF3-33CC-7D62-71DB-5A21CF8132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880034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A78B7B-2203-597B-EA21-FB34D98CF0D3}"/>
              </a:ext>
            </a:extLst>
          </p:cNvPr>
          <p:cNvSpPr>
            <a:spLocks noGrp="1"/>
          </p:cNvSpPr>
          <p:nvPr>
            <p:ph type="title"/>
          </p:nvPr>
        </p:nvSpPr>
        <p:spPr/>
        <p:txBody>
          <a:bodyPr/>
          <a:lstStyle/>
          <a:p>
            <a:r>
              <a:rPr lang="en-US" dirty="0"/>
              <a:t>Funding Stability and Deposit Trends</a:t>
            </a:r>
          </a:p>
        </p:txBody>
      </p:sp>
      <p:sp>
        <p:nvSpPr>
          <p:cNvPr id="3" name="Content Placeholder 2">
            <a:extLst>
              <a:ext uri="{FF2B5EF4-FFF2-40B4-BE49-F238E27FC236}">
                <a16:creationId xmlns:a16="http://schemas.microsoft.com/office/drawing/2014/main" id="{83626004-E43C-7DE7-A5CE-BD7D4AE60C04}"/>
              </a:ext>
            </a:extLst>
          </p:cNvPr>
          <p:cNvSpPr>
            <a:spLocks noGrp="1"/>
          </p:cNvSpPr>
          <p:nvPr>
            <p:ph idx="1"/>
          </p:nvPr>
        </p:nvSpPr>
        <p:spPr/>
        <p:txBody>
          <a:bodyPr>
            <a:normAutofit lnSpcReduction="10000"/>
          </a:bodyPr>
          <a:lstStyle/>
          <a:p>
            <a:pPr>
              <a:buFont typeface="Arial" panose="020B0604020202020204" pitchFamily="34" charset="0"/>
              <a:buChar char="•"/>
            </a:pPr>
            <a:r>
              <a:rPr lang="en-US" b="1" dirty="0"/>
              <a:t>Funding Stability:</a:t>
            </a:r>
            <a:endParaRPr lang="en-US" dirty="0"/>
          </a:p>
          <a:p>
            <a:pPr marL="742950" lvl="1" indent="-285750">
              <a:buFont typeface="Arial" panose="020B0604020202020204" pitchFamily="34" charset="0"/>
              <a:buChar char="•"/>
            </a:pPr>
            <a:r>
              <a:rPr lang="en-US" dirty="0"/>
              <a:t>Predominantly sourced from consumer and wholesale operating deposits.</a:t>
            </a:r>
          </a:p>
          <a:p>
            <a:pPr>
              <a:buFont typeface="Arial" panose="020B0604020202020204" pitchFamily="34" charset="0"/>
              <a:buChar char="•"/>
            </a:pPr>
            <a:r>
              <a:rPr lang="en-US" b="1" dirty="0"/>
              <a:t>Modeling Preferences and Trends:</a:t>
            </a:r>
            <a:endParaRPr lang="en-US" dirty="0"/>
          </a:p>
          <a:p>
            <a:pPr marL="742950" lvl="1" indent="-285750">
              <a:buFont typeface="Arial" panose="020B0604020202020204" pitchFamily="34" charset="0"/>
              <a:buChar char="•"/>
            </a:pPr>
            <a:r>
              <a:rPr lang="en-US" dirty="0"/>
              <a:t>Prefers using average deposit balances over period-end figures.</a:t>
            </a:r>
          </a:p>
          <a:p>
            <a:pPr marL="742950" lvl="1" indent="-285750">
              <a:buFont typeface="Arial" panose="020B0604020202020204" pitchFamily="34" charset="0"/>
              <a:buChar char="•"/>
            </a:pPr>
            <a:r>
              <a:rPr lang="en-US" dirty="0"/>
              <a:t>Recent 10-Q (Nov 1, 2023) shows a decrease in deposits.</a:t>
            </a:r>
          </a:p>
          <a:p>
            <a:pPr>
              <a:buFont typeface="Arial" panose="020B0604020202020204" pitchFamily="34" charset="0"/>
              <a:buChar char="•"/>
            </a:pPr>
            <a:r>
              <a:rPr lang="en-US" b="1" dirty="0"/>
              <a:t>Impact of High-Interest Environment:</a:t>
            </a:r>
            <a:endParaRPr lang="en-US" dirty="0"/>
          </a:p>
          <a:p>
            <a:pPr marL="742950" lvl="1" indent="-285750">
              <a:buFont typeface="Arial" panose="020B0604020202020204" pitchFamily="34" charset="0"/>
              <a:buChar char="•"/>
            </a:pPr>
            <a:r>
              <a:rPr lang="en-US" dirty="0"/>
              <a:t>Commercial banking and asset &amp; wealth management segments experienced attrition.</a:t>
            </a:r>
          </a:p>
          <a:p>
            <a:pPr marL="742950" lvl="1" indent="-285750">
              <a:buFont typeface="Arial" panose="020B0604020202020204" pitchFamily="34" charset="0"/>
              <a:buChar char="•"/>
            </a:pPr>
            <a:r>
              <a:rPr lang="en-US" dirty="0"/>
              <a:t>Shifts to higher yielding assets and high consumer demand led to deposit decreases.</a:t>
            </a:r>
          </a:p>
        </p:txBody>
      </p:sp>
      <p:sp>
        <p:nvSpPr>
          <p:cNvPr id="4" name="Slide Number Placeholder 3">
            <a:extLst>
              <a:ext uri="{FF2B5EF4-FFF2-40B4-BE49-F238E27FC236}">
                <a16:creationId xmlns:a16="http://schemas.microsoft.com/office/drawing/2014/main" id="{5BBF0AD2-3754-C135-C4BA-7099310D467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943951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C8506-4FDE-D291-E14C-2322ACF5854E}"/>
              </a:ext>
            </a:extLst>
          </p:cNvPr>
          <p:cNvSpPr>
            <a:spLocks noGrp="1"/>
          </p:cNvSpPr>
          <p:nvPr>
            <p:ph type="title"/>
          </p:nvPr>
        </p:nvSpPr>
        <p:spPr/>
        <p:txBody>
          <a:bodyPr/>
          <a:lstStyle/>
          <a:p>
            <a:r>
              <a:rPr lang="en-US" dirty="0"/>
              <a:t>Credit Loss Allowance</a:t>
            </a:r>
          </a:p>
        </p:txBody>
      </p:sp>
      <p:sp>
        <p:nvSpPr>
          <p:cNvPr id="3" name="Content Placeholder 2">
            <a:extLst>
              <a:ext uri="{FF2B5EF4-FFF2-40B4-BE49-F238E27FC236}">
                <a16:creationId xmlns:a16="http://schemas.microsoft.com/office/drawing/2014/main" id="{1F7B3688-AB05-E264-539E-B6CA31AFE3ED}"/>
              </a:ext>
            </a:extLst>
          </p:cNvPr>
          <p:cNvSpPr>
            <a:spLocks noGrp="1"/>
          </p:cNvSpPr>
          <p:nvPr>
            <p:ph idx="1"/>
          </p:nvPr>
        </p:nvSpPr>
        <p:spPr/>
        <p:txBody>
          <a:bodyPr/>
          <a:lstStyle/>
          <a:p>
            <a:pPr>
              <a:buFont typeface="Arial" panose="020B0604020202020204" pitchFamily="34" charset="0"/>
              <a:buChar char="•"/>
            </a:pPr>
            <a:r>
              <a:rPr lang="en-US" b="1" dirty="0"/>
              <a:t>Increase in Credit Loss Allowance:</a:t>
            </a:r>
            <a:endParaRPr lang="en-US" dirty="0"/>
          </a:p>
          <a:p>
            <a:pPr marL="742950" lvl="1" indent="-285750">
              <a:buFont typeface="Arial" panose="020B0604020202020204" pitchFamily="34" charset="0"/>
              <a:buChar char="•"/>
            </a:pPr>
            <a:r>
              <a:rPr lang="en-US" dirty="0"/>
              <a:t>Grew from $18.7 billion (Dec 31, 2021) to $24.3 billion (Sep 30, 2023).</a:t>
            </a:r>
          </a:p>
          <a:p>
            <a:pPr>
              <a:buFont typeface="Arial" panose="020B0604020202020204" pitchFamily="34" charset="0"/>
              <a:buChar char="•"/>
            </a:pPr>
            <a:r>
              <a:rPr lang="en-US" b="1" dirty="0"/>
              <a:t>Breakdown of Recent Increases:</a:t>
            </a:r>
            <a:endParaRPr lang="en-US" dirty="0"/>
          </a:p>
          <a:p>
            <a:pPr marL="742950" lvl="1" indent="-285750">
              <a:buFont typeface="Arial" panose="020B0604020202020204" pitchFamily="34" charset="0"/>
              <a:buChar char="•"/>
            </a:pPr>
            <a:r>
              <a:rPr lang="en-US" dirty="0"/>
              <a:t>$707 million increase in consumer credit losses, particularly in credit cards.</a:t>
            </a:r>
          </a:p>
          <a:p>
            <a:pPr marL="742950" lvl="1" indent="-285750">
              <a:buFont typeface="Arial" panose="020B0604020202020204" pitchFamily="34" charset="0"/>
              <a:buChar char="•"/>
            </a:pPr>
            <a:r>
              <a:rPr lang="en-US" dirty="0"/>
              <a:t>$623 million rise in wholesale credit losses.</a:t>
            </a:r>
          </a:p>
          <a:p>
            <a:pPr>
              <a:buFont typeface="Arial" panose="020B0604020202020204" pitchFamily="34" charset="0"/>
              <a:buChar char="•"/>
            </a:pPr>
            <a:r>
              <a:rPr lang="en-US" b="1" dirty="0"/>
              <a:t>Driving Factors:</a:t>
            </a:r>
            <a:endParaRPr lang="en-US" dirty="0"/>
          </a:p>
          <a:p>
            <a:pPr marL="742950" lvl="1" indent="-285750">
              <a:buFont typeface="Arial" panose="020B0604020202020204" pitchFamily="34" charset="0"/>
              <a:buChar char="•"/>
            </a:pPr>
            <a:r>
              <a:rPr lang="en-US" dirty="0"/>
              <a:t>Attributed to deteriorating credit quality and a challenging macroeconomic outlook.</a:t>
            </a:r>
          </a:p>
        </p:txBody>
      </p:sp>
      <p:sp>
        <p:nvSpPr>
          <p:cNvPr id="4" name="Slide Number Placeholder 3">
            <a:extLst>
              <a:ext uri="{FF2B5EF4-FFF2-40B4-BE49-F238E27FC236}">
                <a16:creationId xmlns:a16="http://schemas.microsoft.com/office/drawing/2014/main" id="{D350D8CC-FBA3-5D9F-44F5-27498C64A9C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254889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4DD8F-BD4B-734C-43D8-AA7B6E2F7722}"/>
              </a:ext>
            </a:extLst>
          </p:cNvPr>
          <p:cNvSpPr>
            <a:spLocks noGrp="1"/>
          </p:cNvSpPr>
          <p:nvPr>
            <p:ph type="title"/>
          </p:nvPr>
        </p:nvSpPr>
        <p:spPr/>
        <p:txBody>
          <a:bodyPr/>
          <a:lstStyle/>
          <a:p>
            <a:r>
              <a:rPr lang="en-US" dirty="0"/>
              <a:t>Risk Management Structure</a:t>
            </a:r>
          </a:p>
        </p:txBody>
      </p:sp>
      <p:sp>
        <p:nvSpPr>
          <p:cNvPr id="3" name="Content Placeholder 2">
            <a:extLst>
              <a:ext uri="{FF2B5EF4-FFF2-40B4-BE49-F238E27FC236}">
                <a16:creationId xmlns:a16="http://schemas.microsoft.com/office/drawing/2014/main" id="{30BD2B31-80A2-23EF-3E1F-34C35E988A0E}"/>
              </a:ext>
            </a:extLst>
          </p:cNvPr>
          <p:cNvSpPr>
            <a:spLocks noGrp="1"/>
          </p:cNvSpPr>
          <p:nvPr>
            <p:ph idx="1"/>
          </p:nvPr>
        </p:nvSpPr>
        <p:spPr/>
        <p:txBody>
          <a:bodyPr>
            <a:normAutofit fontScale="85000" lnSpcReduction="20000"/>
          </a:bodyPr>
          <a:lstStyle/>
          <a:p>
            <a:pPr>
              <a:buFont typeface="Arial" panose="020B0604020202020204" pitchFamily="34" charset="0"/>
              <a:buChar char="•"/>
            </a:pPr>
            <a:r>
              <a:rPr lang="en-US" b="1" dirty="0"/>
              <a:t>Risk Classification and IRM:</a:t>
            </a:r>
            <a:endParaRPr lang="en-US" dirty="0"/>
          </a:p>
          <a:p>
            <a:pPr marL="742950" lvl="1" indent="-285750">
              <a:buFont typeface="Arial" panose="020B0604020202020204" pitchFamily="34" charset="0"/>
              <a:buChar char="•"/>
            </a:pPr>
            <a:r>
              <a:rPr lang="en-US" dirty="0"/>
              <a:t>Risks are categorized into strategic, credit/investment, market, and operational.</a:t>
            </a:r>
          </a:p>
          <a:p>
            <a:pPr marL="742950" lvl="1" indent="-285750">
              <a:buFont typeface="Arial" panose="020B0604020202020204" pitchFamily="34" charset="0"/>
              <a:buChar char="•"/>
            </a:pPr>
            <a:r>
              <a:rPr lang="en-US" dirty="0"/>
              <a:t>Features an Independent Risk Management (IRM) function.</a:t>
            </a:r>
          </a:p>
          <a:p>
            <a:pPr>
              <a:buFont typeface="Arial" panose="020B0604020202020204" pitchFamily="34" charset="0"/>
              <a:buChar char="•"/>
            </a:pPr>
            <a:r>
              <a:rPr lang="en-US" b="1" dirty="0"/>
              <a:t>Risk Governance:</a:t>
            </a:r>
            <a:endParaRPr lang="en-US" dirty="0"/>
          </a:p>
          <a:p>
            <a:pPr marL="742950" lvl="1" indent="-285750">
              <a:buFont typeface="Arial" panose="020B0604020202020204" pitchFamily="34" charset="0"/>
              <a:buChar char="•"/>
            </a:pPr>
            <a:r>
              <a:rPr lang="en-US" dirty="0"/>
              <a:t>Board risk committee and CEO-appointed Chief Risk Officer (CRO).</a:t>
            </a:r>
          </a:p>
          <a:p>
            <a:pPr marL="742950" lvl="1" indent="-285750">
              <a:buFont typeface="Arial" panose="020B0604020202020204" pitchFamily="34" charset="0"/>
              <a:buChar char="•"/>
            </a:pPr>
            <a:r>
              <a:rPr lang="en-US" dirty="0"/>
              <a:t>CRO oversees business line CROs and Chief Compliance Officer (CCO).</a:t>
            </a:r>
          </a:p>
          <a:p>
            <a:pPr>
              <a:buFont typeface="Arial" panose="020B0604020202020204" pitchFamily="34" charset="0"/>
              <a:buChar char="•"/>
            </a:pPr>
            <a:r>
              <a:rPr lang="en-US" b="1" dirty="0"/>
              <a:t>Three Lines of Defense Model:</a:t>
            </a:r>
            <a:endParaRPr lang="en-US" dirty="0"/>
          </a:p>
          <a:p>
            <a:pPr marL="742950" lvl="1" indent="-285750">
              <a:buFont typeface="Arial" panose="020B0604020202020204" pitchFamily="34" charset="0"/>
              <a:buChar char="•"/>
            </a:pPr>
            <a:r>
              <a:rPr lang="en-US" b="1" dirty="0"/>
              <a:t>First Line:</a:t>
            </a:r>
            <a:r>
              <a:rPr lang="en-US" dirty="0"/>
              <a:t> Each Line of Business (LOB) manages its own risk.</a:t>
            </a:r>
          </a:p>
          <a:p>
            <a:pPr marL="742950" lvl="1" indent="-285750">
              <a:buFont typeface="Arial" panose="020B0604020202020204" pitchFamily="34" charset="0"/>
              <a:buChar char="•"/>
            </a:pPr>
            <a:r>
              <a:rPr lang="en-US" b="1" dirty="0"/>
              <a:t>Second Line:</a:t>
            </a:r>
            <a:r>
              <a:rPr lang="en-US" dirty="0"/>
              <a:t> IRM function.</a:t>
            </a:r>
          </a:p>
          <a:p>
            <a:pPr marL="742950" lvl="1" indent="-285750">
              <a:buFont typeface="Arial" panose="020B0604020202020204" pitchFamily="34" charset="0"/>
              <a:buChar char="•"/>
            </a:pPr>
            <a:r>
              <a:rPr lang="en-US" b="1" dirty="0"/>
              <a:t>Third Line:</a:t>
            </a:r>
            <a:r>
              <a:rPr lang="en-US" dirty="0"/>
              <a:t> Internal audit by General Auditor and Audit Committee.</a:t>
            </a:r>
          </a:p>
          <a:p>
            <a:pPr>
              <a:buFont typeface="Arial" panose="020B0604020202020204" pitchFamily="34" charset="0"/>
              <a:buChar char="•"/>
            </a:pPr>
            <a:r>
              <a:rPr lang="en-US" b="1" dirty="0"/>
              <a:t>Risk Appetite and Oversight:</a:t>
            </a:r>
            <a:endParaRPr lang="en-US" dirty="0"/>
          </a:p>
          <a:p>
            <a:pPr marL="742950" lvl="1" indent="-285750">
              <a:buFont typeface="Arial" panose="020B0604020202020204" pitchFamily="34" charset="0"/>
              <a:buChar char="•"/>
            </a:pPr>
            <a:r>
              <a:rPr lang="en-US" dirty="0"/>
              <a:t>Set by frameworks approved by CEO, CRO, and Board Risk Committee.</a:t>
            </a:r>
          </a:p>
          <a:p>
            <a:pPr marL="742950" lvl="1" indent="-285750">
              <a:buFont typeface="Arial" panose="020B0604020202020204" pitchFamily="34" charset="0"/>
              <a:buChar char="•"/>
            </a:pPr>
            <a:r>
              <a:rPr lang="en-US" dirty="0"/>
              <a:t>Incorporates JPM's "How We Do Business Principles."</a:t>
            </a:r>
          </a:p>
          <a:p>
            <a:pPr marL="742950" lvl="1" indent="-285750">
              <a:buFont typeface="Arial" panose="020B0604020202020204" pitchFamily="34" charset="0"/>
              <a:buChar char="•"/>
            </a:pPr>
            <a:r>
              <a:rPr lang="en-US" dirty="0"/>
              <a:t>Firmwide Valuation Governance Forum (VGF) manages valuation risk.</a:t>
            </a:r>
          </a:p>
        </p:txBody>
      </p:sp>
      <p:sp>
        <p:nvSpPr>
          <p:cNvPr id="4" name="Slide Number Placeholder 3">
            <a:extLst>
              <a:ext uri="{FF2B5EF4-FFF2-40B4-BE49-F238E27FC236}">
                <a16:creationId xmlns:a16="http://schemas.microsoft.com/office/drawing/2014/main" id="{164FBF0C-2F9D-D6E0-FE5A-38F563EC1E3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3071637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2F66D5-DE7D-FEE1-CAA4-158E80D33DDA}"/>
              </a:ext>
            </a:extLst>
          </p:cNvPr>
          <p:cNvSpPr>
            <a:spLocks noGrp="1"/>
          </p:cNvSpPr>
          <p:nvPr>
            <p:ph type="title"/>
          </p:nvPr>
        </p:nvSpPr>
        <p:spPr/>
        <p:txBody>
          <a:bodyPr/>
          <a:lstStyle/>
          <a:p>
            <a:r>
              <a:rPr lang="en-US" dirty="0"/>
              <a:t>Appendix</a:t>
            </a:r>
          </a:p>
        </p:txBody>
      </p:sp>
      <p:sp>
        <p:nvSpPr>
          <p:cNvPr id="6" name="Text Placeholder 5">
            <a:extLst>
              <a:ext uri="{FF2B5EF4-FFF2-40B4-BE49-F238E27FC236}">
                <a16:creationId xmlns:a16="http://schemas.microsoft.com/office/drawing/2014/main" id="{DE5ABEC7-1052-4292-742E-9BD7FF1A9B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3E2DC3-F5B8-EDD0-E4D5-22CA99648F8B}"/>
              </a:ext>
            </a:extLst>
          </p:cNvPr>
          <p:cNvSpPr>
            <a:spLocks noGrp="1"/>
          </p:cNvSpPr>
          <p:nvPr>
            <p:ph type="sldNum" sz="quarter" idx="12"/>
          </p:nvPr>
        </p:nvSpPr>
        <p:spPr/>
        <p:txBody>
          <a:bodyPr/>
          <a:lstStyle/>
          <a:p>
            <a:fld id="{5F61CD11-243F-224F-95EB-A7BCAA45EE27}" type="slidenum">
              <a:rPr lang="en-US" smtClean="0"/>
              <a:t>26</a:t>
            </a:fld>
            <a:endParaRPr lang="en-US"/>
          </a:p>
        </p:txBody>
      </p:sp>
    </p:spTree>
    <p:extLst>
      <p:ext uri="{BB962C8B-B14F-4D97-AF65-F5344CB8AC3E}">
        <p14:creationId xmlns:p14="http://schemas.microsoft.com/office/powerpoint/2010/main" val="15070569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9679F8A-F96E-9C3D-6E34-24A726F68ACA}"/>
              </a:ext>
            </a:extLst>
          </p:cNvPr>
          <p:cNvSpPr>
            <a:spLocks noGrp="1"/>
          </p:cNvSpPr>
          <p:nvPr>
            <p:ph type="title"/>
          </p:nvPr>
        </p:nvSpPr>
        <p:spPr/>
        <p:txBody>
          <a:bodyPr>
            <a:normAutofit/>
          </a:bodyPr>
          <a:lstStyle/>
          <a:p>
            <a:r>
              <a:rPr lang="en-US" sz="3600" dirty="0"/>
              <a:t>Performance and Financial Position of the Bank</a:t>
            </a:r>
          </a:p>
        </p:txBody>
      </p:sp>
      <p:graphicFrame>
        <p:nvGraphicFramePr>
          <p:cNvPr id="6" name="Content Placeholder 5">
            <a:extLst>
              <a:ext uri="{FF2B5EF4-FFF2-40B4-BE49-F238E27FC236}">
                <a16:creationId xmlns:a16="http://schemas.microsoft.com/office/drawing/2014/main" id="{D5EAAB98-FF3F-FAAC-3ED5-D6541950D824}"/>
              </a:ext>
            </a:extLst>
          </p:cNvPr>
          <p:cNvGraphicFramePr>
            <a:graphicFrameLocks noGrp="1"/>
          </p:cNvGraphicFramePr>
          <p:nvPr>
            <p:ph idx="1"/>
            <p:extLst>
              <p:ext uri="{D42A27DB-BD31-4B8C-83A1-F6EECF244321}">
                <p14:modId xmlns:p14="http://schemas.microsoft.com/office/powerpoint/2010/main" val="3222012533"/>
              </p:ext>
            </p:extLst>
          </p:nvPr>
        </p:nvGraphicFramePr>
        <p:xfrm>
          <a:off x="571502" y="1690688"/>
          <a:ext cx="11048995" cy="4724670"/>
        </p:xfrm>
        <a:graphic>
          <a:graphicData uri="http://schemas.openxmlformats.org/drawingml/2006/table">
            <a:tbl>
              <a:tblPr>
                <a:tableStyleId>{793D81CF-94F2-401A-BA57-92F5A7B2D0C5}</a:tableStyleId>
              </a:tblPr>
              <a:tblGrid>
                <a:gridCol w="757081">
                  <a:extLst>
                    <a:ext uri="{9D8B030D-6E8A-4147-A177-3AD203B41FA5}">
                      <a16:colId xmlns:a16="http://schemas.microsoft.com/office/drawing/2014/main" val="2175348813"/>
                    </a:ext>
                  </a:extLst>
                </a:gridCol>
                <a:gridCol w="1105997">
                  <a:extLst>
                    <a:ext uri="{9D8B030D-6E8A-4147-A177-3AD203B41FA5}">
                      <a16:colId xmlns:a16="http://schemas.microsoft.com/office/drawing/2014/main" val="273435372"/>
                    </a:ext>
                  </a:extLst>
                </a:gridCol>
                <a:gridCol w="706609">
                  <a:extLst>
                    <a:ext uri="{9D8B030D-6E8A-4147-A177-3AD203B41FA5}">
                      <a16:colId xmlns:a16="http://schemas.microsoft.com/office/drawing/2014/main" val="4105970948"/>
                    </a:ext>
                  </a:extLst>
                </a:gridCol>
                <a:gridCol w="706609">
                  <a:extLst>
                    <a:ext uri="{9D8B030D-6E8A-4147-A177-3AD203B41FA5}">
                      <a16:colId xmlns:a16="http://schemas.microsoft.com/office/drawing/2014/main" val="3524738003"/>
                    </a:ext>
                  </a:extLst>
                </a:gridCol>
                <a:gridCol w="706609">
                  <a:extLst>
                    <a:ext uri="{9D8B030D-6E8A-4147-A177-3AD203B41FA5}">
                      <a16:colId xmlns:a16="http://schemas.microsoft.com/office/drawing/2014/main" val="3812034044"/>
                    </a:ext>
                  </a:extLst>
                </a:gridCol>
                <a:gridCol w="706609">
                  <a:extLst>
                    <a:ext uri="{9D8B030D-6E8A-4147-A177-3AD203B41FA5}">
                      <a16:colId xmlns:a16="http://schemas.microsoft.com/office/drawing/2014/main" val="194194535"/>
                    </a:ext>
                  </a:extLst>
                </a:gridCol>
                <a:gridCol w="706609">
                  <a:extLst>
                    <a:ext uri="{9D8B030D-6E8A-4147-A177-3AD203B41FA5}">
                      <a16:colId xmlns:a16="http://schemas.microsoft.com/office/drawing/2014/main" val="130849122"/>
                    </a:ext>
                  </a:extLst>
                </a:gridCol>
                <a:gridCol w="706609">
                  <a:extLst>
                    <a:ext uri="{9D8B030D-6E8A-4147-A177-3AD203B41FA5}">
                      <a16:colId xmlns:a16="http://schemas.microsoft.com/office/drawing/2014/main" val="4068526995"/>
                    </a:ext>
                  </a:extLst>
                </a:gridCol>
                <a:gridCol w="706609">
                  <a:extLst>
                    <a:ext uri="{9D8B030D-6E8A-4147-A177-3AD203B41FA5}">
                      <a16:colId xmlns:a16="http://schemas.microsoft.com/office/drawing/2014/main" val="3868586156"/>
                    </a:ext>
                  </a:extLst>
                </a:gridCol>
                <a:gridCol w="706609">
                  <a:extLst>
                    <a:ext uri="{9D8B030D-6E8A-4147-A177-3AD203B41FA5}">
                      <a16:colId xmlns:a16="http://schemas.microsoft.com/office/drawing/2014/main" val="684436464"/>
                    </a:ext>
                  </a:extLst>
                </a:gridCol>
                <a:gridCol w="706609">
                  <a:extLst>
                    <a:ext uri="{9D8B030D-6E8A-4147-A177-3AD203B41FA5}">
                      <a16:colId xmlns:a16="http://schemas.microsoft.com/office/drawing/2014/main" val="412414391"/>
                    </a:ext>
                  </a:extLst>
                </a:gridCol>
                <a:gridCol w="706609">
                  <a:extLst>
                    <a:ext uri="{9D8B030D-6E8A-4147-A177-3AD203B41FA5}">
                      <a16:colId xmlns:a16="http://schemas.microsoft.com/office/drawing/2014/main" val="539418892"/>
                    </a:ext>
                  </a:extLst>
                </a:gridCol>
                <a:gridCol w="706609">
                  <a:extLst>
                    <a:ext uri="{9D8B030D-6E8A-4147-A177-3AD203B41FA5}">
                      <a16:colId xmlns:a16="http://schemas.microsoft.com/office/drawing/2014/main" val="1313627765"/>
                    </a:ext>
                  </a:extLst>
                </a:gridCol>
                <a:gridCol w="706609">
                  <a:extLst>
                    <a:ext uri="{9D8B030D-6E8A-4147-A177-3AD203B41FA5}">
                      <a16:colId xmlns:a16="http://schemas.microsoft.com/office/drawing/2014/main" val="3580490740"/>
                    </a:ext>
                  </a:extLst>
                </a:gridCol>
                <a:gridCol w="706609">
                  <a:extLst>
                    <a:ext uri="{9D8B030D-6E8A-4147-A177-3AD203B41FA5}">
                      <a16:colId xmlns:a16="http://schemas.microsoft.com/office/drawing/2014/main" val="2008403398"/>
                    </a:ext>
                  </a:extLst>
                </a:gridCol>
              </a:tblGrid>
              <a:tr h="705837">
                <a:tc>
                  <a:txBody>
                    <a:bodyPr/>
                    <a:lstStyle/>
                    <a:p>
                      <a:endParaRPr lang="en-US" sz="1200" dirty="0"/>
                    </a:p>
                  </a:txBody>
                  <a:tcPr marL="23521" marR="23521" marT="11760" marB="11760" anchor="ctr"/>
                </a:tc>
                <a:tc>
                  <a:txBody>
                    <a:bodyPr/>
                    <a:lstStyle/>
                    <a:p>
                      <a:endParaRPr lang="en-US" sz="1200" dirty="0"/>
                    </a:p>
                  </a:txBody>
                  <a:tcPr marL="23521" marR="23521" marT="11760" marB="11760" anchor="ctr"/>
                </a:tc>
                <a:tc>
                  <a:txBody>
                    <a:bodyPr/>
                    <a:lstStyle/>
                    <a:p>
                      <a:r>
                        <a:rPr lang="en-US" sz="1200" dirty="0"/>
                        <a:t>Net Income (Loss)</a:t>
                      </a:r>
                    </a:p>
                  </a:txBody>
                  <a:tcPr marL="23521" marR="23521" marT="11760" marB="11760" anchor="ctr"/>
                </a:tc>
                <a:tc>
                  <a:txBody>
                    <a:bodyPr/>
                    <a:lstStyle/>
                    <a:p>
                      <a:r>
                        <a:rPr lang="en-US" sz="1200" dirty="0"/>
                        <a:t>Net Interest Income</a:t>
                      </a:r>
                    </a:p>
                  </a:txBody>
                  <a:tcPr marL="23521" marR="23521" marT="11760" marB="11760" anchor="ctr"/>
                </a:tc>
                <a:tc>
                  <a:txBody>
                    <a:bodyPr/>
                    <a:lstStyle/>
                    <a:p>
                      <a:r>
                        <a:rPr lang="en-US" sz="1200"/>
                        <a:t>Total Noninterest Income</a:t>
                      </a:r>
                    </a:p>
                  </a:txBody>
                  <a:tcPr marL="23521" marR="23521" marT="11760" marB="11760" anchor="ctr"/>
                </a:tc>
                <a:tc>
                  <a:txBody>
                    <a:bodyPr/>
                    <a:lstStyle/>
                    <a:p>
                      <a:r>
                        <a:rPr lang="en-US" sz="1200"/>
                        <a:t>Total Interest Income</a:t>
                      </a:r>
                    </a:p>
                  </a:txBody>
                  <a:tcPr marL="23521" marR="23521" marT="11760" marB="11760" anchor="ctr"/>
                </a:tc>
                <a:tc>
                  <a:txBody>
                    <a:bodyPr/>
                    <a:lstStyle/>
                    <a:p>
                      <a:r>
                        <a:rPr lang="en-US" sz="1200"/>
                        <a:t>Total Noninterest Expense</a:t>
                      </a:r>
                    </a:p>
                  </a:txBody>
                  <a:tcPr marL="23521" marR="23521" marT="11760" marB="11760" anchor="ctr"/>
                </a:tc>
                <a:tc>
                  <a:txBody>
                    <a:bodyPr/>
                    <a:lstStyle/>
                    <a:p>
                      <a:r>
                        <a:rPr lang="en-US" sz="1200"/>
                        <a:t>Total Loans and Leases</a:t>
                      </a:r>
                    </a:p>
                  </a:txBody>
                  <a:tcPr marL="23521" marR="23521" marT="11760" marB="11760" anchor="ctr"/>
                </a:tc>
                <a:tc>
                  <a:txBody>
                    <a:bodyPr/>
                    <a:lstStyle/>
                    <a:p>
                      <a:r>
                        <a:rPr lang="en-US" sz="1200"/>
                        <a:t>Past Due and Nonaccrual Loans</a:t>
                      </a:r>
                    </a:p>
                  </a:txBody>
                  <a:tcPr marL="23521" marR="23521" marT="11760" marB="11760" anchor="ctr"/>
                </a:tc>
                <a:tc>
                  <a:txBody>
                    <a:bodyPr/>
                    <a:lstStyle/>
                    <a:p>
                      <a:r>
                        <a:rPr lang="en-US" sz="1200"/>
                        <a:t>Provision for Loan and Lease Losses</a:t>
                      </a:r>
                    </a:p>
                  </a:txBody>
                  <a:tcPr marL="23521" marR="23521" marT="11760" marB="11760" anchor="ctr"/>
                </a:tc>
                <a:tc>
                  <a:txBody>
                    <a:bodyPr/>
                    <a:lstStyle/>
                    <a:p>
                      <a:r>
                        <a:rPr lang="en-US" sz="1200"/>
                        <a:t>Total Liabilities and Equity Capital</a:t>
                      </a:r>
                    </a:p>
                  </a:txBody>
                  <a:tcPr marL="23521" marR="23521" marT="11760" marB="11760" anchor="ctr"/>
                </a:tc>
                <a:tc>
                  <a:txBody>
                    <a:bodyPr/>
                    <a:lstStyle/>
                    <a:p>
                      <a:r>
                        <a:rPr lang="en-US" sz="1200"/>
                        <a:t>Total Capital Ratio</a:t>
                      </a:r>
                    </a:p>
                  </a:txBody>
                  <a:tcPr marL="23521" marR="23521" marT="11760" marB="11760" anchor="ctr"/>
                </a:tc>
                <a:tc>
                  <a:txBody>
                    <a:bodyPr/>
                    <a:lstStyle/>
                    <a:p>
                      <a:r>
                        <a:rPr lang="en-US" sz="1200"/>
                        <a:t>Leverage Ratio</a:t>
                      </a:r>
                    </a:p>
                  </a:txBody>
                  <a:tcPr marL="23521" marR="23521" marT="11760" marB="11760" anchor="ctr"/>
                </a:tc>
                <a:tc>
                  <a:txBody>
                    <a:bodyPr/>
                    <a:lstStyle/>
                    <a:p>
                      <a:r>
                        <a:rPr lang="en-US" sz="1200"/>
                        <a:t>Total Assets</a:t>
                      </a:r>
                    </a:p>
                  </a:txBody>
                  <a:tcPr marL="23521" marR="23521" marT="11760" marB="11760" anchor="ctr"/>
                </a:tc>
                <a:tc>
                  <a:txBody>
                    <a:bodyPr/>
                    <a:lstStyle/>
                    <a:p>
                      <a:r>
                        <a:rPr lang="en-US" sz="1200"/>
                        <a:t>Total Liabilities</a:t>
                      </a:r>
                    </a:p>
                  </a:txBody>
                  <a:tcPr marL="23521" marR="23521" marT="11760" marB="11760" anchor="ctr"/>
                </a:tc>
                <a:extLst>
                  <a:ext uri="{0D108BD9-81ED-4DB2-BD59-A6C34878D82A}">
                    <a16:rowId xmlns:a16="http://schemas.microsoft.com/office/drawing/2014/main" val="3422563513"/>
                  </a:ext>
                </a:extLst>
              </a:tr>
              <a:tr h="175056">
                <a:tc>
                  <a:txBody>
                    <a:bodyPr/>
                    <a:lstStyle/>
                    <a:p>
                      <a:r>
                        <a:rPr lang="en-US" sz="1200"/>
                        <a:t>Company</a:t>
                      </a:r>
                    </a:p>
                  </a:txBody>
                  <a:tcPr marL="23521" marR="23521" marT="11760" marB="11760" anchor="ctr"/>
                </a:tc>
                <a:tc>
                  <a:txBody>
                    <a:bodyPr/>
                    <a:lstStyle/>
                    <a:p>
                      <a:r>
                        <a:rPr lang="en-US" sz="1200"/>
                        <a:t>Year</a:t>
                      </a:r>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tc>
                  <a:txBody>
                    <a:bodyPr/>
                    <a:lstStyle/>
                    <a:p>
                      <a:endParaRPr lang="en-US" sz="1200"/>
                    </a:p>
                  </a:txBody>
                  <a:tcPr marL="23521" marR="23521" marT="11760" marB="11760" anchor="ctr"/>
                </a:tc>
                <a:extLst>
                  <a:ext uri="{0D108BD9-81ED-4DB2-BD59-A6C34878D82A}">
                    <a16:rowId xmlns:a16="http://schemas.microsoft.com/office/drawing/2014/main" val="3240692969"/>
                  </a:ext>
                </a:extLst>
              </a:tr>
              <a:tr h="250882">
                <a:tc rowSpan="5">
                  <a:txBody>
                    <a:bodyPr/>
                    <a:lstStyle/>
                    <a:p>
                      <a:r>
                        <a:rPr lang="en-US" sz="1200"/>
                        <a:t>GS</a:t>
                      </a:r>
                    </a:p>
                  </a:txBody>
                  <a:tcPr marL="23521" marR="23521" marT="11760" marB="11760"/>
                </a:tc>
                <a:tc>
                  <a:txBody>
                    <a:bodyPr/>
                    <a:lstStyle/>
                    <a:p>
                      <a:r>
                        <a:rPr lang="en-US" sz="1200"/>
                        <a:t>2018-01-01</a:t>
                      </a:r>
                    </a:p>
                  </a:txBody>
                  <a:tcPr marL="23521" marR="23521" marT="11760" marB="11760" anchor="ctr"/>
                </a:tc>
                <a:tc>
                  <a:txBody>
                    <a:bodyPr/>
                    <a:lstStyle/>
                    <a:p>
                      <a:r>
                        <a:rPr lang="en-US" sz="1200" dirty="0"/>
                        <a:t>$10.46B</a:t>
                      </a:r>
                    </a:p>
                  </a:txBody>
                  <a:tcPr marL="23521" marR="23521" marT="11760" marB="11760" anchor="ctr"/>
                </a:tc>
                <a:tc>
                  <a:txBody>
                    <a:bodyPr/>
                    <a:lstStyle/>
                    <a:p>
                      <a:r>
                        <a:rPr lang="en-US" sz="1200" dirty="0"/>
                        <a:t>$3.78B</a:t>
                      </a:r>
                    </a:p>
                  </a:txBody>
                  <a:tcPr marL="23521" marR="23521" marT="11760" marB="11760" anchor="ctr"/>
                </a:tc>
                <a:tc>
                  <a:txBody>
                    <a:bodyPr/>
                    <a:lstStyle/>
                    <a:p>
                      <a:r>
                        <a:rPr lang="en-US" sz="1200"/>
                        <a:t>$32.91B</a:t>
                      </a:r>
                    </a:p>
                  </a:txBody>
                  <a:tcPr marL="23521" marR="23521" marT="11760" marB="11760" anchor="ctr"/>
                </a:tc>
                <a:tc>
                  <a:txBody>
                    <a:bodyPr/>
                    <a:lstStyle/>
                    <a:p>
                      <a:r>
                        <a:rPr lang="en-US" sz="1200"/>
                        <a:t>$19.69B</a:t>
                      </a:r>
                    </a:p>
                  </a:txBody>
                  <a:tcPr marL="23521" marR="23521" marT="11760" marB="11760" anchor="ctr"/>
                </a:tc>
                <a:tc>
                  <a:txBody>
                    <a:bodyPr/>
                    <a:lstStyle/>
                    <a:p>
                      <a:r>
                        <a:rPr lang="en-US" sz="1200"/>
                        <a:t>$23.48B</a:t>
                      </a:r>
                    </a:p>
                  </a:txBody>
                  <a:tcPr marL="23521" marR="23521" marT="11760" marB="11760" anchor="ctr"/>
                </a:tc>
                <a:tc>
                  <a:txBody>
                    <a:bodyPr/>
                    <a:lstStyle/>
                    <a:p>
                      <a:r>
                        <a:rPr lang="en-US" sz="1200"/>
                        <a:t>$127.63B</a:t>
                      </a:r>
                    </a:p>
                  </a:txBody>
                  <a:tcPr marL="23521" marR="23521" marT="11760" marB="11760" anchor="ctr"/>
                </a:tc>
                <a:tc>
                  <a:txBody>
                    <a:bodyPr/>
                    <a:lstStyle/>
                    <a:p>
                      <a:r>
                        <a:rPr lang="en-US" sz="1200"/>
                        <a:t>$311.00M</a:t>
                      </a:r>
                    </a:p>
                  </a:txBody>
                  <a:tcPr marL="23521" marR="23521" marT="11760" marB="11760" anchor="ctr"/>
                </a:tc>
                <a:tc>
                  <a:txBody>
                    <a:bodyPr/>
                    <a:lstStyle/>
                    <a:p>
                      <a:r>
                        <a:rPr lang="en-US" sz="1200"/>
                        <a:t>&lt;NA&gt;</a:t>
                      </a:r>
                    </a:p>
                  </a:txBody>
                  <a:tcPr marL="23521" marR="23521" marT="11760" marB="11760" anchor="ctr"/>
                </a:tc>
                <a:tc>
                  <a:txBody>
                    <a:bodyPr/>
                    <a:lstStyle/>
                    <a:p>
                      <a:r>
                        <a:rPr lang="en-US" sz="1200"/>
                        <a:t>$931.80B</a:t>
                      </a:r>
                    </a:p>
                  </a:txBody>
                  <a:tcPr marL="23521" marR="23521" marT="11760" marB="11760" anchor="ctr"/>
                </a:tc>
                <a:tc>
                  <a:txBody>
                    <a:bodyPr/>
                    <a:lstStyle/>
                    <a:p>
                      <a:r>
                        <a:rPr lang="en-US" sz="1200"/>
                        <a:t>18.00</a:t>
                      </a:r>
                    </a:p>
                  </a:txBody>
                  <a:tcPr marL="23521" marR="23521" marT="11760" marB="11760" anchor="ctr"/>
                </a:tc>
                <a:tc>
                  <a:txBody>
                    <a:bodyPr/>
                    <a:lstStyle/>
                    <a:p>
                      <a:r>
                        <a:rPr lang="en-US" sz="1200"/>
                        <a:t>8.89</a:t>
                      </a:r>
                    </a:p>
                  </a:txBody>
                  <a:tcPr marL="23521" marR="23521" marT="11760" marB="11760" anchor="ctr"/>
                </a:tc>
                <a:tc>
                  <a:txBody>
                    <a:bodyPr/>
                    <a:lstStyle/>
                    <a:p>
                      <a:r>
                        <a:rPr lang="en-US" sz="1200"/>
                        <a:t>$931.80B</a:t>
                      </a:r>
                    </a:p>
                  </a:txBody>
                  <a:tcPr marL="23521" marR="23521" marT="11760" marB="11760" anchor="ctr"/>
                </a:tc>
                <a:tc>
                  <a:txBody>
                    <a:bodyPr/>
                    <a:lstStyle/>
                    <a:p>
                      <a:r>
                        <a:rPr lang="en-US" sz="1200"/>
                        <a:t>$839.92B</a:t>
                      </a:r>
                    </a:p>
                  </a:txBody>
                  <a:tcPr marL="23521" marR="23521" marT="11760" marB="11760" anchor="ctr"/>
                </a:tc>
                <a:extLst>
                  <a:ext uri="{0D108BD9-81ED-4DB2-BD59-A6C34878D82A}">
                    <a16:rowId xmlns:a16="http://schemas.microsoft.com/office/drawing/2014/main" val="1689888749"/>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$8.47B</a:t>
                      </a:r>
                    </a:p>
                  </a:txBody>
                  <a:tcPr marL="23521" marR="23521" marT="11760" marB="11760" anchor="ctr"/>
                </a:tc>
                <a:tc>
                  <a:txBody>
                    <a:bodyPr/>
                    <a:lstStyle/>
                    <a:p>
                      <a:r>
                        <a:rPr lang="en-US" sz="1200"/>
                        <a:t>$4.37B</a:t>
                      </a:r>
                    </a:p>
                  </a:txBody>
                  <a:tcPr marL="23521" marR="23521" marT="11760" marB="11760" anchor="ctr"/>
                </a:tc>
                <a:tc>
                  <a:txBody>
                    <a:bodyPr/>
                    <a:lstStyle/>
                    <a:p>
                      <a:r>
                        <a:rPr lang="en-US" sz="1200"/>
                        <a:t>$32.24B</a:t>
                      </a:r>
                    </a:p>
                  </a:txBody>
                  <a:tcPr marL="23521" marR="23521" marT="11760" marB="11760" anchor="ctr"/>
                </a:tc>
                <a:tc>
                  <a:txBody>
                    <a:bodyPr/>
                    <a:lstStyle/>
                    <a:p>
                      <a:r>
                        <a:rPr lang="en-US" sz="1200" dirty="0"/>
                        <a:t>$21.74B</a:t>
                      </a:r>
                    </a:p>
                  </a:txBody>
                  <a:tcPr marL="23521" marR="23521" marT="11760" marB="11760" anchor="ctr"/>
                </a:tc>
                <a:tc>
                  <a:txBody>
                    <a:bodyPr/>
                    <a:lstStyle/>
                    <a:p>
                      <a:r>
                        <a:rPr lang="en-US" sz="1200"/>
                        <a:t>$24.97B</a:t>
                      </a:r>
                    </a:p>
                  </a:txBody>
                  <a:tcPr marL="23521" marR="23521" marT="11760" marB="11760" anchor="ctr"/>
                </a:tc>
                <a:tc>
                  <a:txBody>
                    <a:bodyPr/>
                    <a:lstStyle/>
                    <a:p>
                      <a:r>
                        <a:rPr lang="en-US" sz="1200"/>
                        <a:t>$146.55B</a:t>
                      </a:r>
                    </a:p>
                  </a:txBody>
                  <a:tcPr marL="23521" marR="23521" marT="11760" marB="11760" anchor="ctr"/>
                </a:tc>
                <a:tc>
                  <a:txBody>
                    <a:bodyPr/>
                    <a:lstStyle/>
                    <a:p>
                      <a:r>
                        <a:rPr lang="en-US" sz="1200"/>
                        <a:t>$214.00M</a:t>
                      </a:r>
                    </a:p>
                  </a:txBody>
                  <a:tcPr marL="23521" marR="23521" marT="11760" marB="11760" anchor="ctr"/>
                </a:tc>
                <a:tc>
                  <a:txBody>
                    <a:bodyPr/>
                    <a:lstStyle/>
                    <a:p>
                      <a:r>
                        <a:rPr lang="en-US" sz="1200"/>
                        <a:t>$990.00M</a:t>
                      </a:r>
                    </a:p>
                  </a:txBody>
                  <a:tcPr marL="23521" marR="23521" marT="11760" marB="11760" anchor="ctr"/>
                </a:tc>
                <a:tc>
                  <a:txBody>
                    <a:bodyPr/>
                    <a:lstStyle/>
                    <a:p>
                      <a:r>
                        <a:rPr lang="en-US" sz="1200"/>
                        <a:t>$993.00B</a:t>
                      </a:r>
                    </a:p>
                  </a:txBody>
                  <a:tcPr marL="23521" marR="23521" marT="11760" marB="11760" anchor="ctr"/>
                </a:tc>
                <a:tc>
                  <a:txBody>
                    <a:bodyPr/>
                    <a:lstStyle/>
                    <a:p>
                      <a:r>
                        <a:rPr lang="en-US" sz="1200"/>
                        <a:t>17.81</a:t>
                      </a:r>
                    </a:p>
                  </a:txBody>
                  <a:tcPr marL="23521" marR="23521" marT="11760" marB="11760" anchor="ctr"/>
                </a:tc>
                <a:tc>
                  <a:txBody>
                    <a:bodyPr/>
                    <a:lstStyle/>
                    <a:p>
                      <a:r>
                        <a:rPr lang="en-US" sz="1200"/>
                        <a:t>8.73</a:t>
                      </a:r>
                    </a:p>
                  </a:txBody>
                  <a:tcPr marL="23521" marR="23521" marT="11760" marB="11760" anchor="ctr"/>
                </a:tc>
                <a:tc>
                  <a:txBody>
                    <a:bodyPr/>
                    <a:lstStyle/>
                    <a:p>
                      <a:r>
                        <a:rPr lang="en-US" sz="1200"/>
                        <a:t>$993.00B</a:t>
                      </a:r>
                    </a:p>
                  </a:txBody>
                  <a:tcPr marL="23521" marR="23521" marT="11760" marB="11760" anchor="ctr"/>
                </a:tc>
                <a:tc>
                  <a:txBody>
                    <a:bodyPr/>
                    <a:lstStyle/>
                    <a:p>
                      <a:r>
                        <a:rPr lang="en-US" sz="1200"/>
                        <a:t>$900.94B</a:t>
                      </a:r>
                    </a:p>
                  </a:txBody>
                  <a:tcPr marL="23521" marR="23521" marT="11760" marB="11760" anchor="ctr"/>
                </a:tc>
                <a:extLst>
                  <a:ext uri="{0D108BD9-81ED-4DB2-BD59-A6C34878D82A}">
                    <a16:rowId xmlns:a16="http://schemas.microsoft.com/office/drawing/2014/main" val="3579579557"/>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$9.46B</a:t>
                      </a:r>
                    </a:p>
                  </a:txBody>
                  <a:tcPr marL="23521" marR="23521" marT="11760" marB="11760" anchor="ctr"/>
                </a:tc>
                <a:tc>
                  <a:txBody>
                    <a:bodyPr/>
                    <a:lstStyle/>
                    <a:p>
                      <a:r>
                        <a:rPr lang="en-US" sz="1200"/>
                        <a:t>$4.75B</a:t>
                      </a:r>
                    </a:p>
                  </a:txBody>
                  <a:tcPr marL="23521" marR="23521" marT="11760" marB="11760" anchor="ctr"/>
                </a:tc>
                <a:tc>
                  <a:txBody>
                    <a:bodyPr/>
                    <a:lstStyle/>
                    <a:p>
                      <a:r>
                        <a:rPr lang="en-US" sz="1200"/>
                        <a:t>$39.57B</a:t>
                      </a:r>
                    </a:p>
                  </a:txBody>
                  <a:tcPr marL="23521" marR="23521" marT="11760" marB="11760" anchor="ctr"/>
                </a:tc>
                <a:tc>
                  <a:txBody>
                    <a:bodyPr/>
                    <a:lstStyle/>
                    <a:p>
                      <a:r>
                        <a:rPr lang="en-US" sz="1200" dirty="0"/>
                        <a:t>$13.69B</a:t>
                      </a:r>
                    </a:p>
                  </a:txBody>
                  <a:tcPr marL="23521" marR="23521" marT="11760" marB="11760" anchor="ctr"/>
                </a:tc>
                <a:tc>
                  <a:txBody>
                    <a:bodyPr/>
                    <a:lstStyle/>
                    <a:p>
                      <a:r>
                        <a:rPr lang="en-US" sz="1200"/>
                        <a:t>$29.23B</a:t>
                      </a:r>
                    </a:p>
                  </a:txBody>
                  <a:tcPr marL="23521" marR="23521" marT="11760" marB="11760" anchor="ctr"/>
                </a:tc>
                <a:tc>
                  <a:txBody>
                    <a:bodyPr/>
                    <a:lstStyle/>
                    <a:p>
                      <a:r>
                        <a:rPr lang="en-US" sz="1200"/>
                        <a:t>$186.21B</a:t>
                      </a:r>
                    </a:p>
                  </a:txBody>
                  <a:tcPr marL="23521" marR="23521" marT="11760" marB="11760" anchor="ctr"/>
                </a:tc>
                <a:tc>
                  <a:txBody>
                    <a:bodyPr/>
                    <a:lstStyle/>
                    <a:p>
                      <a:r>
                        <a:rPr lang="en-US" sz="1200"/>
                        <a:t>$195.00M</a:t>
                      </a:r>
                    </a:p>
                  </a:txBody>
                  <a:tcPr marL="23521" marR="23521" marT="11760" marB="11760" anchor="ctr"/>
                </a:tc>
                <a:tc>
                  <a:txBody>
                    <a:bodyPr/>
                    <a:lstStyle/>
                    <a:p>
                      <a:r>
                        <a:rPr lang="en-US" sz="1200"/>
                        <a:t>$2.85B</a:t>
                      </a:r>
                    </a:p>
                  </a:txBody>
                  <a:tcPr marL="23521" marR="23521" marT="11760" marB="11760" anchor="ctr"/>
                </a:tc>
                <a:tc>
                  <a:txBody>
                    <a:bodyPr/>
                    <a:lstStyle/>
                    <a:p>
                      <a:r>
                        <a:rPr lang="en-US" sz="1200"/>
                        <a:t>$1.16T</a:t>
                      </a:r>
                    </a:p>
                  </a:txBody>
                  <a:tcPr marL="23521" marR="23521" marT="11760" marB="11760" anchor="ctr"/>
                </a:tc>
                <a:tc>
                  <a:txBody>
                    <a:bodyPr/>
                    <a:lstStyle/>
                    <a:p>
                      <a:r>
                        <a:rPr lang="en-US" sz="1200"/>
                        <a:t>18.33</a:t>
                      </a:r>
                    </a:p>
                  </a:txBody>
                  <a:tcPr marL="23521" marR="23521" marT="11760" marB="11760" anchor="ctr"/>
                </a:tc>
                <a:tc>
                  <a:txBody>
                    <a:bodyPr/>
                    <a:lstStyle/>
                    <a:p>
                      <a:r>
                        <a:rPr lang="en-US" sz="1200"/>
                        <a:t>8.08</a:t>
                      </a:r>
                    </a:p>
                  </a:txBody>
                  <a:tcPr marL="23521" marR="23521" marT="11760" marB="11760" anchor="ctr"/>
                </a:tc>
                <a:tc>
                  <a:txBody>
                    <a:bodyPr/>
                    <a:lstStyle/>
                    <a:p>
                      <a:r>
                        <a:rPr lang="en-US" sz="1200"/>
                        <a:t>$1.16T</a:t>
                      </a:r>
                    </a:p>
                  </a:txBody>
                  <a:tcPr marL="23521" marR="23521" marT="11760" marB="11760" anchor="ctr"/>
                </a:tc>
                <a:tc>
                  <a:txBody>
                    <a:bodyPr/>
                    <a:lstStyle/>
                    <a:p>
                      <a:r>
                        <a:rPr lang="en-US" sz="1200"/>
                        <a:t>$1.07T</a:t>
                      </a:r>
                    </a:p>
                  </a:txBody>
                  <a:tcPr marL="23521" marR="23521" marT="11760" marB="11760" anchor="ctr"/>
                </a:tc>
                <a:extLst>
                  <a:ext uri="{0D108BD9-81ED-4DB2-BD59-A6C34878D82A}">
                    <a16:rowId xmlns:a16="http://schemas.microsoft.com/office/drawing/2014/main" val="1300553757"/>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$21.64B</a:t>
                      </a:r>
                    </a:p>
                  </a:txBody>
                  <a:tcPr marL="23521" marR="23521" marT="11760" marB="11760" anchor="ctr"/>
                </a:tc>
                <a:tc>
                  <a:txBody>
                    <a:bodyPr/>
                    <a:lstStyle/>
                    <a:p>
                      <a:r>
                        <a:rPr lang="en-US" sz="1200"/>
                        <a:t>$6.47B</a:t>
                      </a:r>
                    </a:p>
                  </a:txBody>
                  <a:tcPr marL="23521" marR="23521" marT="11760" marB="11760" anchor="ctr"/>
                </a:tc>
                <a:tc>
                  <a:txBody>
                    <a:bodyPr/>
                    <a:lstStyle/>
                    <a:p>
                      <a:r>
                        <a:rPr lang="en-US" sz="1200"/>
                        <a:t>$52.80B</a:t>
                      </a:r>
                    </a:p>
                  </a:txBody>
                  <a:tcPr marL="23521" marR="23521" marT="11760" marB="11760" anchor="ctr"/>
                </a:tc>
                <a:tc>
                  <a:txBody>
                    <a:bodyPr/>
                    <a:lstStyle/>
                    <a:p>
                      <a:r>
                        <a:rPr lang="en-US" sz="1200"/>
                        <a:t>$12.12B</a:t>
                      </a:r>
                    </a:p>
                  </a:txBody>
                  <a:tcPr marL="23521" marR="23521" marT="11760" marB="11760" anchor="ctr"/>
                </a:tc>
                <a:tc>
                  <a:txBody>
                    <a:bodyPr/>
                    <a:lstStyle/>
                    <a:p>
                      <a:r>
                        <a:rPr lang="en-US" sz="1200"/>
                        <a:t>$31.94B</a:t>
                      </a:r>
                    </a:p>
                  </a:txBody>
                  <a:tcPr marL="23521" marR="23521" marT="11760" marB="11760" anchor="ctr"/>
                </a:tc>
                <a:tc>
                  <a:txBody>
                    <a:bodyPr/>
                    <a:lstStyle/>
                    <a:p>
                      <a:r>
                        <a:rPr lang="en-US" sz="1200"/>
                        <a:t>$247.29B</a:t>
                      </a:r>
                    </a:p>
                  </a:txBody>
                  <a:tcPr marL="23521" marR="23521" marT="11760" marB="11760" anchor="ctr"/>
                </a:tc>
                <a:tc>
                  <a:txBody>
                    <a:bodyPr/>
                    <a:lstStyle/>
                    <a:p>
                      <a:r>
                        <a:rPr lang="en-US" sz="1200"/>
                        <a:t>$790.00M</a:t>
                      </a:r>
                    </a:p>
                  </a:txBody>
                  <a:tcPr marL="23521" marR="23521" marT="11760" marB="11760" anchor="ctr"/>
                </a:tc>
                <a:tc>
                  <a:txBody>
                    <a:bodyPr/>
                    <a:lstStyle/>
                    <a:p>
                      <a:r>
                        <a:rPr lang="en-US" sz="1200"/>
                        <a:t>$358.00M</a:t>
                      </a:r>
                    </a:p>
                  </a:txBody>
                  <a:tcPr marL="23521" marR="23521" marT="11760" marB="11760" anchor="ctr"/>
                </a:tc>
                <a:tc>
                  <a:txBody>
                    <a:bodyPr/>
                    <a:lstStyle/>
                    <a:p>
                      <a:r>
                        <a:rPr lang="en-US" sz="1200"/>
                        <a:t>$1.46T</a:t>
                      </a:r>
                    </a:p>
                  </a:txBody>
                  <a:tcPr marL="23521" marR="23521" marT="11760" marB="11760" anchor="ctr"/>
                </a:tc>
                <a:tc>
                  <a:txBody>
                    <a:bodyPr/>
                    <a:lstStyle/>
                    <a:p>
                      <a:r>
                        <a:rPr lang="en-US" sz="1200"/>
                        <a:t>17.12</a:t>
                      </a:r>
                    </a:p>
                  </a:txBody>
                  <a:tcPr marL="23521" marR="23521" marT="11760" marB="11760" anchor="ctr"/>
                </a:tc>
                <a:tc>
                  <a:txBody>
                    <a:bodyPr/>
                    <a:lstStyle/>
                    <a:p>
                      <a:r>
                        <a:rPr lang="en-US" sz="1200"/>
                        <a:t>7.30</a:t>
                      </a:r>
                    </a:p>
                  </a:txBody>
                  <a:tcPr marL="23521" marR="23521" marT="11760" marB="11760" anchor="ctr"/>
                </a:tc>
                <a:tc>
                  <a:txBody>
                    <a:bodyPr/>
                    <a:lstStyle/>
                    <a:p>
                      <a:r>
                        <a:rPr lang="en-US" sz="1200"/>
                        <a:t>$1.46T</a:t>
                      </a:r>
                    </a:p>
                  </a:txBody>
                  <a:tcPr marL="23521" marR="23521" marT="11760" marB="11760" anchor="ctr"/>
                </a:tc>
                <a:tc>
                  <a:txBody>
                    <a:bodyPr/>
                    <a:lstStyle/>
                    <a:p>
                      <a:r>
                        <a:rPr lang="en-US" sz="1200"/>
                        <a:t>$1.35T</a:t>
                      </a:r>
                    </a:p>
                  </a:txBody>
                  <a:tcPr marL="23521" marR="23521" marT="11760" marB="11760" anchor="ctr"/>
                </a:tc>
                <a:extLst>
                  <a:ext uri="{0D108BD9-81ED-4DB2-BD59-A6C34878D82A}">
                    <a16:rowId xmlns:a16="http://schemas.microsoft.com/office/drawing/2014/main" val="2950238794"/>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$11.26B</a:t>
                      </a:r>
                    </a:p>
                  </a:txBody>
                  <a:tcPr marL="23521" marR="23521" marT="11760" marB="11760" anchor="ctr"/>
                </a:tc>
                <a:tc>
                  <a:txBody>
                    <a:bodyPr/>
                    <a:lstStyle/>
                    <a:p>
                      <a:r>
                        <a:rPr lang="en-US" sz="1200"/>
                        <a:t>$7.68B</a:t>
                      </a:r>
                    </a:p>
                  </a:txBody>
                  <a:tcPr marL="23521" marR="23521" marT="11760" marB="11760" anchor="ctr"/>
                </a:tc>
                <a:tc>
                  <a:txBody>
                    <a:bodyPr/>
                    <a:lstStyle/>
                    <a:p>
                      <a:r>
                        <a:rPr lang="en-US" sz="1200"/>
                        <a:t>$39.72B</a:t>
                      </a:r>
                    </a:p>
                  </a:txBody>
                  <a:tcPr marL="23521" marR="23521" marT="11760" marB="11760" anchor="ctr"/>
                </a:tc>
                <a:tc>
                  <a:txBody>
                    <a:bodyPr/>
                    <a:lstStyle/>
                    <a:p>
                      <a:r>
                        <a:rPr lang="en-US" sz="1200"/>
                        <a:t>$29.03B</a:t>
                      </a:r>
                    </a:p>
                  </a:txBody>
                  <a:tcPr marL="23521" marR="23521" marT="11760" marB="11760" anchor="ctr"/>
                </a:tc>
                <a:tc>
                  <a:txBody>
                    <a:bodyPr/>
                    <a:lstStyle/>
                    <a:p>
                      <a:r>
                        <a:rPr lang="en-US" sz="1200"/>
                        <a:t>$31.16B</a:t>
                      </a:r>
                    </a:p>
                  </a:txBody>
                  <a:tcPr marL="23521" marR="23521" marT="11760" marB="11760" anchor="ctr"/>
                </a:tc>
                <a:tc>
                  <a:txBody>
                    <a:bodyPr/>
                    <a:lstStyle/>
                    <a:p>
                      <a:r>
                        <a:rPr lang="en-US" sz="1200"/>
                        <a:t>$236.74B</a:t>
                      </a:r>
                    </a:p>
                  </a:txBody>
                  <a:tcPr marL="23521" marR="23521" marT="11760" marB="11760" anchor="ctr"/>
                </a:tc>
                <a:tc>
                  <a:txBody>
                    <a:bodyPr/>
                    <a:lstStyle/>
                    <a:p>
                      <a:r>
                        <a:rPr lang="en-US" sz="1200"/>
                        <a:t>$23.00M</a:t>
                      </a:r>
                    </a:p>
                  </a:txBody>
                  <a:tcPr marL="23521" marR="23521" marT="11760" marB="11760" anchor="ctr"/>
                </a:tc>
                <a:tc>
                  <a:txBody>
                    <a:bodyPr/>
                    <a:lstStyle/>
                    <a:p>
                      <a:r>
                        <a:rPr lang="en-US" sz="1200"/>
                        <a:t>$2.71B</a:t>
                      </a:r>
                    </a:p>
                  </a:txBody>
                  <a:tcPr marL="23521" marR="23521" marT="11760" marB="11760" anchor="ctr"/>
                </a:tc>
                <a:tc>
                  <a:txBody>
                    <a:bodyPr/>
                    <a:lstStyle/>
                    <a:p>
                      <a:r>
                        <a:rPr lang="en-US" sz="1200"/>
                        <a:t>$1.44T</a:t>
                      </a:r>
                    </a:p>
                  </a:txBody>
                  <a:tcPr marL="23521" marR="23521" marT="11760" marB="11760" anchor="ctr"/>
                </a:tc>
                <a:tc>
                  <a:txBody>
                    <a:bodyPr/>
                    <a:lstStyle/>
                    <a:p>
                      <a:r>
                        <a:rPr lang="en-US" sz="1200"/>
                        <a:t>19.07</a:t>
                      </a:r>
                    </a:p>
                  </a:txBody>
                  <a:tcPr marL="23521" marR="23521" marT="11760" marB="11760" anchor="ctr"/>
                </a:tc>
                <a:tc>
                  <a:txBody>
                    <a:bodyPr/>
                    <a:lstStyle/>
                    <a:p>
                      <a:r>
                        <a:rPr lang="en-US" sz="1200"/>
                        <a:t>7.28</a:t>
                      </a:r>
                    </a:p>
                  </a:txBody>
                  <a:tcPr marL="23521" marR="23521" marT="11760" marB="11760" anchor="ctr"/>
                </a:tc>
                <a:tc>
                  <a:txBody>
                    <a:bodyPr/>
                    <a:lstStyle/>
                    <a:p>
                      <a:r>
                        <a:rPr lang="en-US" sz="1200"/>
                        <a:t>$1.44T</a:t>
                      </a:r>
                    </a:p>
                  </a:txBody>
                  <a:tcPr marL="23521" marR="23521" marT="11760" marB="11760" anchor="ctr"/>
                </a:tc>
                <a:tc>
                  <a:txBody>
                    <a:bodyPr/>
                    <a:lstStyle/>
                    <a:p>
                      <a:r>
                        <a:rPr lang="en-US" sz="1200"/>
                        <a:t>$1.32T</a:t>
                      </a:r>
                    </a:p>
                  </a:txBody>
                  <a:tcPr marL="23521" marR="23521" marT="11760" marB="11760" anchor="ctr"/>
                </a:tc>
                <a:extLst>
                  <a:ext uri="{0D108BD9-81ED-4DB2-BD59-A6C34878D82A}">
                    <a16:rowId xmlns:a16="http://schemas.microsoft.com/office/drawing/2014/main" val="3977025786"/>
                  </a:ext>
                </a:extLst>
              </a:tr>
              <a:tr h="250882">
                <a:tc rowSpan="5">
                  <a:txBody>
                    <a:bodyPr/>
                    <a:lstStyle/>
                    <a:p>
                      <a:r>
                        <a:rPr lang="en-US" sz="1200"/>
                        <a:t>JPM</a:t>
                      </a:r>
                    </a:p>
                  </a:txBody>
                  <a:tcPr marL="23521" marR="23521" marT="11760" marB="11760"/>
                </a:tc>
                <a:tc>
                  <a:txBody>
                    <a:bodyPr/>
                    <a:lstStyle/>
                    <a:p>
                      <a:r>
                        <a:rPr lang="en-US" sz="1200"/>
                        <a:t>2018-01-01</a:t>
                      </a:r>
                    </a:p>
                  </a:txBody>
                  <a:tcPr marL="23521" marR="23521" marT="11760" marB="11760" anchor="ctr"/>
                </a:tc>
                <a:tc>
                  <a:txBody>
                    <a:bodyPr/>
                    <a:lstStyle/>
                    <a:p>
                      <a:r>
                        <a:rPr lang="en-US" sz="1200"/>
                        <a:t>$32.47B</a:t>
                      </a:r>
                    </a:p>
                  </a:txBody>
                  <a:tcPr marL="23521" marR="23521" marT="11760" marB="11760" anchor="ctr"/>
                </a:tc>
                <a:tc>
                  <a:txBody>
                    <a:bodyPr/>
                    <a:lstStyle/>
                    <a:p>
                      <a:r>
                        <a:rPr lang="en-US" sz="1200"/>
                        <a:t>$55.40B</a:t>
                      </a:r>
                    </a:p>
                  </a:txBody>
                  <a:tcPr marL="23521" marR="23521" marT="11760" marB="11760" anchor="ctr"/>
                </a:tc>
                <a:tc>
                  <a:txBody>
                    <a:bodyPr/>
                    <a:lstStyle/>
                    <a:p>
                      <a:r>
                        <a:rPr lang="en-US" sz="1200"/>
                        <a:t>$54.07B</a:t>
                      </a:r>
                    </a:p>
                  </a:txBody>
                  <a:tcPr marL="23521" marR="23521" marT="11760" marB="11760" anchor="ctr"/>
                </a:tc>
                <a:tc>
                  <a:txBody>
                    <a:bodyPr/>
                    <a:lstStyle/>
                    <a:p>
                      <a:r>
                        <a:rPr lang="en-US" sz="1200"/>
                        <a:t>$77.78B</a:t>
                      </a:r>
                    </a:p>
                  </a:txBody>
                  <a:tcPr marL="23521" marR="23521" marT="11760" marB="11760" anchor="ctr"/>
                </a:tc>
                <a:tc>
                  <a:txBody>
                    <a:bodyPr/>
                    <a:lstStyle/>
                    <a:p>
                      <a:r>
                        <a:rPr lang="en-US" sz="1200"/>
                        <a:t>$63.45B</a:t>
                      </a:r>
                    </a:p>
                  </a:txBody>
                  <a:tcPr marL="23521" marR="23521" marT="11760" marB="11760" anchor="ctr"/>
                </a:tc>
                <a:tc>
                  <a:txBody>
                    <a:bodyPr/>
                    <a:lstStyle/>
                    <a:p>
                      <a:r>
                        <a:rPr lang="en-US" sz="1200"/>
                        <a:t>$1.01T</a:t>
                      </a:r>
                    </a:p>
                  </a:txBody>
                  <a:tcPr marL="23521" marR="23521" marT="11760" marB="11760" anchor="ctr"/>
                </a:tc>
                <a:tc>
                  <a:txBody>
                    <a:bodyPr/>
                    <a:lstStyle/>
                    <a:p>
                      <a:r>
                        <a:rPr lang="en-US" sz="1200"/>
                        <a:t>$3.71B</a:t>
                      </a:r>
                    </a:p>
                  </a:txBody>
                  <a:tcPr marL="23521" marR="23521" marT="11760" marB="11760" anchor="ctr"/>
                </a:tc>
                <a:tc>
                  <a:txBody>
                    <a:bodyPr/>
                    <a:lstStyle/>
                    <a:p>
                      <a:r>
                        <a:rPr lang="en-US" sz="1200"/>
                        <a:t>&lt;NA&gt;</a:t>
                      </a:r>
                    </a:p>
                  </a:txBody>
                  <a:tcPr marL="23521" marR="23521" marT="11760" marB="11760" anchor="ctr"/>
                </a:tc>
                <a:tc>
                  <a:txBody>
                    <a:bodyPr/>
                    <a:lstStyle/>
                    <a:p>
                      <a:r>
                        <a:rPr lang="en-US" sz="1200"/>
                        <a:t>$2.62T</a:t>
                      </a:r>
                    </a:p>
                  </a:txBody>
                  <a:tcPr marL="23521" marR="23521" marT="11760" marB="11760" anchor="ctr"/>
                </a:tc>
                <a:tc>
                  <a:txBody>
                    <a:bodyPr/>
                    <a:lstStyle/>
                    <a:p>
                      <a:r>
                        <a:rPr lang="en-US" sz="1200"/>
                        <a:t>15.50</a:t>
                      </a:r>
                    </a:p>
                  </a:txBody>
                  <a:tcPr marL="23521" marR="23521" marT="11760" marB="11760" anchor="ctr"/>
                </a:tc>
                <a:tc>
                  <a:txBody>
                    <a:bodyPr/>
                    <a:lstStyle/>
                    <a:p>
                      <a:r>
                        <a:rPr lang="en-US" sz="1200"/>
                        <a:t>8.05</a:t>
                      </a:r>
                    </a:p>
                  </a:txBody>
                  <a:tcPr marL="23521" marR="23521" marT="11760" marB="11760" anchor="ctr"/>
                </a:tc>
                <a:tc>
                  <a:txBody>
                    <a:bodyPr/>
                    <a:lstStyle/>
                    <a:p>
                      <a:r>
                        <a:rPr lang="en-US" sz="1200"/>
                        <a:t>$2.62T</a:t>
                      </a:r>
                    </a:p>
                  </a:txBody>
                  <a:tcPr marL="23521" marR="23521" marT="11760" marB="11760" anchor="ctr"/>
                </a:tc>
                <a:tc>
                  <a:txBody>
                    <a:bodyPr/>
                    <a:lstStyle/>
                    <a:p>
                      <a:r>
                        <a:rPr lang="en-US" sz="1200"/>
                        <a:t>$2.37T</a:t>
                      </a:r>
                    </a:p>
                  </a:txBody>
                  <a:tcPr marL="23521" marR="23521" marT="11760" marB="11760" anchor="ctr"/>
                </a:tc>
                <a:extLst>
                  <a:ext uri="{0D108BD9-81ED-4DB2-BD59-A6C34878D82A}">
                    <a16:rowId xmlns:a16="http://schemas.microsoft.com/office/drawing/2014/main" val="3324441908"/>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$36.43B</a:t>
                      </a:r>
                    </a:p>
                  </a:txBody>
                  <a:tcPr marL="23521" marR="23521" marT="11760" marB="11760" anchor="ctr"/>
                </a:tc>
                <a:tc>
                  <a:txBody>
                    <a:bodyPr/>
                    <a:lstStyle/>
                    <a:p>
                      <a:r>
                        <a:rPr lang="en-US" sz="1200"/>
                        <a:t>$57.59B</a:t>
                      </a:r>
                    </a:p>
                  </a:txBody>
                  <a:tcPr marL="23521" marR="23521" marT="11760" marB="11760" anchor="ctr"/>
                </a:tc>
                <a:tc>
                  <a:txBody>
                    <a:bodyPr/>
                    <a:lstStyle/>
                    <a:p>
                      <a:r>
                        <a:rPr lang="en-US" sz="1200"/>
                        <a:t>$58.46B</a:t>
                      </a:r>
                    </a:p>
                  </a:txBody>
                  <a:tcPr marL="23521" marR="23521" marT="11760" marB="11760" anchor="ctr"/>
                </a:tc>
                <a:tc>
                  <a:txBody>
                    <a:bodyPr/>
                    <a:lstStyle/>
                    <a:p>
                      <a:r>
                        <a:rPr lang="en-US" sz="1200"/>
                        <a:t>$84.39B</a:t>
                      </a:r>
                    </a:p>
                  </a:txBody>
                  <a:tcPr marL="23521" marR="23521" marT="11760" marB="11760" anchor="ctr"/>
                </a:tc>
                <a:tc>
                  <a:txBody>
                    <a:bodyPr/>
                    <a:lstStyle/>
                    <a:p>
                      <a:r>
                        <a:rPr lang="en-US" sz="1200"/>
                        <a:t>$66.22B</a:t>
                      </a:r>
                    </a:p>
                  </a:txBody>
                  <a:tcPr marL="23521" marR="23521" marT="11760" marB="11760" anchor="ctr"/>
                </a:tc>
                <a:tc>
                  <a:txBody>
                    <a:bodyPr/>
                    <a:lstStyle/>
                    <a:p>
                      <a:r>
                        <a:rPr lang="en-US" sz="1200"/>
                        <a:t>$993.49B</a:t>
                      </a:r>
                    </a:p>
                  </a:txBody>
                  <a:tcPr marL="23521" marR="23521" marT="11760" marB="11760" anchor="ctr"/>
                </a:tc>
                <a:tc>
                  <a:txBody>
                    <a:bodyPr/>
                    <a:lstStyle/>
                    <a:p>
                      <a:r>
                        <a:rPr lang="en-US" sz="1200"/>
                        <a:t>$3.37B</a:t>
                      </a:r>
                    </a:p>
                  </a:txBody>
                  <a:tcPr marL="23521" marR="23521" marT="11760" marB="11760" anchor="ctr"/>
                </a:tc>
                <a:tc>
                  <a:txBody>
                    <a:bodyPr/>
                    <a:lstStyle/>
                    <a:p>
                      <a:r>
                        <a:rPr lang="en-US" sz="1200"/>
                        <a:t>$5.45B</a:t>
                      </a:r>
                    </a:p>
                  </a:txBody>
                  <a:tcPr marL="23521" marR="23521" marT="11760" marB="11760" anchor="ctr"/>
                </a:tc>
                <a:tc>
                  <a:txBody>
                    <a:bodyPr/>
                    <a:lstStyle/>
                    <a:p>
                      <a:r>
                        <a:rPr lang="en-US" sz="1200"/>
                        <a:t>$2.69T</a:t>
                      </a:r>
                    </a:p>
                  </a:txBody>
                  <a:tcPr marL="23521" marR="23521" marT="11760" marB="11760" anchor="ctr"/>
                </a:tc>
                <a:tc>
                  <a:txBody>
                    <a:bodyPr/>
                    <a:lstStyle/>
                    <a:p>
                      <a:r>
                        <a:rPr lang="en-US" sz="1200"/>
                        <a:t>16.00</a:t>
                      </a:r>
                    </a:p>
                  </a:txBody>
                  <a:tcPr marL="23521" marR="23521" marT="11760" marB="11760" anchor="ctr"/>
                </a:tc>
                <a:tc>
                  <a:txBody>
                    <a:bodyPr/>
                    <a:lstStyle/>
                    <a:p>
                      <a:r>
                        <a:rPr lang="en-US" sz="1200"/>
                        <a:t>7.85</a:t>
                      </a:r>
                    </a:p>
                  </a:txBody>
                  <a:tcPr marL="23521" marR="23521" marT="11760" marB="11760" anchor="ctr"/>
                </a:tc>
                <a:tc>
                  <a:txBody>
                    <a:bodyPr/>
                    <a:lstStyle/>
                    <a:p>
                      <a:r>
                        <a:rPr lang="en-US" sz="1200"/>
                        <a:t>$2.69T</a:t>
                      </a:r>
                    </a:p>
                  </a:txBody>
                  <a:tcPr marL="23521" marR="23521" marT="11760" marB="11760" anchor="ctr"/>
                </a:tc>
                <a:tc>
                  <a:txBody>
                    <a:bodyPr/>
                    <a:lstStyle/>
                    <a:p>
                      <a:r>
                        <a:rPr lang="en-US" sz="1200"/>
                        <a:t>$2.43T</a:t>
                      </a:r>
                    </a:p>
                  </a:txBody>
                  <a:tcPr marL="23521" marR="23521" marT="11760" marB="11760" anchor="ctr"/>
                </a:tc>
                <a:extLst>
                  <a:ext uri="{0D108BD9-81ED-4DB2-BD59-A6C34878D82A}">
                    <a16:rowId xmlns:a16="http://schemas.microsoft.com/office/drawing/2014/main" val="1970045185"/>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$29.13B</a:t>
                      </a:r>
                    </a:p>
                  </a:txBody>
                  <a:tcPr marL="23521" marR="23521" marT="11760" marB="11760" anchor="ctr"/>
                </a:tc>
                <a:tc>
                  <a:txBody>
                    <a:bodyPr/>
                    <a:lstStyle/>
                    <a:p>
                      <a:r>
                        <a:rPr lang="en-US" sz="1200"/>
                        <a:t>$55.00B</a:t>
                      </a:r>
                    </a:p>
                  </a:txBody>
                  <a:tcPr marL="23521" marR="23521" marT="11760" marB="11760" anchor="ctr"/>
                </a:tc>
                <a:tc>
                  <a:txBody>
                    <a:bodyPr/>
                    <a:lstStyle/>
                    <a:p>
                      <a:r>
                        <a:rPr lang="en-US" sz="1200"/>
                        <a:t>$64.17B</a:t>
                      </a:r>
                    </a:p>
                  </a:txBody>
                  <a:tcPr marL="23521" marR="23521" marT="11760" marB="11760" anchor="ctr"/>
                </a:tc>
                <a:tc>
                  <a:txBody>
                    <a:bodyPr/>
                    <a:lstStyle/>
                    <a:p>
                      <a:r>
                        <a:rPr lang="en-US" sz="1200"/>
                        <a:t>$64.96B</a:t>
                      </a:r>
                    </a:p>
                  </a:txBody>
                  <a:tcPr marL="23521" marR="23521" marT="11760" marB="11760" anchor="ctr"/>
                </a:tc>
                <a:tc>
                  <a:txBody>
                    <a:bodyPr/>
                    <a:lstStyle/>
                    <a:p>
                      <a:r>
                        <a:rPr lang="en-US" sz="1200"/>
                        <a:t>$68.24B</a:t>
                      </a:r>
                    </a:p>
                  </a:txBody>
                  <a:tcPr marL="23521" marR="23521" marT="11760" marB="11760" anchor="ctr"/>
                </a:tc>
                <a:tc>
                  <a:txBody>
                    <a:bodyPr/>
                    <a:lstStyle/>
                    <a:p>
                      <a:r>
                        <a:rPr lang="en-US" sz="1200"/>
                        <a:t>$1.06T</a:t>
                      </a:r>
                    </a:p>
                  </a:txBody>
                  <a:tcPr marL="23521" marR="23521" marT="11760" marB="11760" anchor="ctr"/>
                </a:tc>
                <a:tc>
                  <a:txBody>
                    <a:bodyPr/>
                    <a:lstStyle/>
                    <a:p>
                      <a:r>
                        <a:rPr lang="en-US" sz="1200"/>
                        <a:t>$3.24B</a:t>
                      </a:r>
                    </a:p>
                  </a:txBody>
                  <a:tcPr marL="23521" marR="23521" marT="11760" marB="11760" anchor="ctr"/>
                </a:tc>
                <a:tc>
                  <a:txBody>
                    <a:bodyPr/>
                    <a:lstStyle/>
                    <a:p>
                      <a:r>
                        <a:rPr lang="en-US" sz="1200"/>
                        <a:t>$16.36B</a:t>
                      </a:r>
                    </a:p>
                  </a:txBody>
                  <a:tcPr marL="23521" marR="23521" marT="11760" marB="11760" anchor="ctr"/>
                </a:tc>
                <a:tc>
                  <a:txBody>
                    <a:bodyPr/>
                    <a:lstStyle/>
                    <a:p>
                      <a:r>
                        <a:rPr lang="en-US" sz="1200"/>
                        <a:t>$3.39T</a:t>
                      </a:r>
                    </a:p>
                  </a:txBody>
                  <a:tcPr marL="23521" marR="23521" marT="11760" marB="11760" anchor="ctr"/>
                </a:tc>
                <a:tc>
                  <a:txBody>
                    <a:bodyPr/>
                    <a:lstStyle/>
                    <a:p>
                      <a:r>
                        <a:rPr lang="en-US" sz="1200"/>
                        <a:t>17.30</a:t>
                      </a:r>
                    </a:p>
                  </a:txBody>
                  <a:tcPr marL="23521" marR="23521" marT="11760" marB="11760" anchor="ctr"/>
                </a:tc>
                <a:tc>
                  <a:txBody>
                    <a:bodyPr/>
                    <a:lstStyle/>
                    <a:p>
                      <a:r>
                        <a:rPr lang="en-US" sz="1200"/>
                        <a:t>7.00</a:t>
                      </a:r>
                    </a:p>
                  </a:txBody>
                  <a:tcPr marL="23521" marR="23521" marT="11760" marB="11760" anchor="ctr"/>
                </a:tc>
                <a:tc>
                  <a:txBody>
                    <a:bodyPr/>
                    <a:lstStyle/>
                    <a:p>
                      <a:r>
                        <a:rPr lang="en-US" sz="1200"/>
                        <a:t>$3.39T</a:t>
                      </a:r>
                    </a:p>
                  </a:txBody>
                  <a:tcPr marL="23521" marR="23521" marT="11760" marB="11760" anchor="ctr"/>
                </a:tc>
                <a:tc>
                  <a:txBody>
                    <a:bodyPr/>
                    <a:lstStyle/>
                    <a:p>
                      <a:r>
                        <a:rPr lang="en-US" sz="1200"/>
                        <a:t>$3.11T</a:t>
                      </a:r>
                    </a:p>
                  </a:txBody>
                  <a:tcPr marL="23521" marR="23521" marT="11760" marB="11760" anchor="ctr"/>
                </a:tc>
                <a:extLst>
                  <a:ext uri="{0D108BD9-81ED-4DB2-BD59-A6C34878D82A}">
                    <a16:rowId xmlns:a16="http://schemas.microsoft.com/office/drawing/2014/main" val="3014620174"/>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$48.33B</a:t>
                      </a:r>
                    </a:p>
                  </a:txBody>
                  <a:tcPr marL="23521" marR="23521" marT="11760" marB="11760" anchor="ctr"/>
                </a:tc>
                <a:tc>
                  <a:txBody>
                    <a:bodyPr/>
                    <a:lstStyle/>
                    <a:p>
                      <a:r>
                        <a:rPr lang="en-US" sz="1200"/>
                        <a:t>$52.54B</a:t>
                      </a:r>
                    </a:p>
                  </a:txBody>
                  <a:tcPr marL="23521" marR="23521" marT="11760" marB="11760" anchor="ctr"/>
                </a:tc>
                <a:tc>
                  <a:txBody>
                    <a:bodyPr/>
                    <a:lstStyle/>
                    <a:p>
                      <a:r>
                        <a:rPr lang="en-US" sz="1200"/>
                        <a:t>$69.39B</a:t>
                      </a:r>
                    </a:p>
                  </a:txBody>
                  <a:tcPr marL="23521" marR="23521" marT="11760" marB="11760" anchor="ctr"/>
                </a:tc>
                <a:tc>
                  <a:txBody>
                    <a:bodyPr/>
                    <a:lstStyle/>
                    <a:p>
                      <a:r>
                        <a:rPr lang="en-US" sz="1200"/>
                        <a:t>$58.24B</a:t>
                      </a:r>
                    </a:p>
                  </a:txBody>
                  <a:tcPr marL="23521" marR="23521" marT="11760" marB="11760" anchor="ctr"/>
                </a:tc>
                <a:tc>
                  <a:txBody>
                    <a:bodyPr/>
                    <a:lstStyle/>
                    <a:p>
                      <a:r>
                        <a:rPr lang="en-US" sz="1200"/>
                        <a:t>$71.78B</a:t>
                      </a:r>
                    </a:p>
                  </a:txBody>
                  <a:tcPr marL="23521" marR="23521" marT="11760" marB="11760" anchor="ctr"/>
                </a:tc>
                <a:tc>
                  <a:txBody>
                    <a:bodyPr/>
                    <a:lstStyle/>
                    <a:p>
                      <a:r>
                        <a:rPr lang="en-US" sz="1200"/>
                        <a:t>$1.14T</a:t>
                      </a:r>
                    </a:p>
                  </a:txBody>
                  <a:tcPr marL="23521" marR="23521" marT="11760" marB="11760" anchor="ctr"/>
                </a:tc>
                <a:tc>
                  <a:txBody>
                    <a:bodyPr/>
                    <a:lstStyle/>
                    <a:p>
                      <a:r>
                        <a:rPr lang="en-US" sz="1200"/>
                        <a:t>$3.06B</a:t>
                      </a:r>
                    </a:p>
                  </a:txBody>
                  <a:tcPr marL="23521" marR="23521" marT="11760" marB="11760" anchor="ctr"/>
                </a:tc>
                <a:tc>
                  <a:txBody>
                    <a:bodyPr/>
                    <a:lstStyle/>
                    <a:p>
                      <a:r>
                        <a:rPr lang="en-US" sz="1200"/>
                        <a:t>$-9.26B</a:t>
                      </a:r>
                    </a:p>
                  </a:txBody>
                  <a:tcPr marL="23521" marR="23521" marT="11760" marB="11760" anchor="ctr"/>
                </a:tc>
                <a:tc>
                  <a:txBody>
                    <a:bodyPr/>
                    <a:lstStyle/>
                    <a:p>
                      <a:r>
                        <a:rPr lang="en-US" sz="1200"/>
                        <a:t>$3.74T</a:t>
                      </a:r>
                    </a:p>
                  </a:txBody>
                  <a:tcPr marL="23521" marR="23521" marT="11760" marB="11760" anchor="ctr"/>
                </a:tc>
                <a:tc>
                  <a:txBody>
                    <a:bodyPr/>
                    <a:lstStyle/>
                    <a:p>
                      <a:r>
                        <a:rPr lang="en-US" sz="1200"/>
                        <a:t>16.77</a:t>
                      </a:r>
                    </a:p>
                  </a:txBody>
                  <a:tcPr marL="23521" marR="23521" marT="11760" marB="11760" anchor="ctr"/>
                </a:tc>
                <a:tc>
                  <a:txBody>
                    <a:bodyPr/>
                    <a:lstStyle/>
                    <a:p>
                      <a:r>
                        <a:rPr lang="en-US" sz="1200"/>
                        <a:t>6.51</a:t>
                      </a:r>
                    </a:p>
                  </a:txBody>
                  <a:tcPr marL="23521" marR="23521" marT="11760" marB="11760" anchor="ctr"/>
                </a:tc>
                <a:tc>
                  <a:txBody>
                    <a:bodyPr/>
                    <a:lstStyle/>
                    <a:p>
                      <a:r>
                        <a:rPr lang="en-US" sz="1200"/>
                        <a:t>$3.74T</a:t>
                      </a:r>
                    </a:p>
                  </a:txBody>
                  <a:tcPr marL="23521" marR="23521" marT="11760" marB="11760" anchor="ctr"/>
                </a:tc>
                <a:tc>
                  <a:txBody>
                    <a:bodyPr/>
                    <a:lstStyle/>
                    <a:p>
                      <a:r>
                        <a:rPr lang="en-US" sz="1200"/>
                        <a:t>$3.45T</a:t>
                      </a:r>
                    </a:p>
                  </a:txBody>
                  <a:tcPr marL="23521" marR="23521" marT="11760" marB="11760" anchor="ctr"/>
                </a:tc>
                <a:extLst>
                  <a:ext uri="{0D108BD9-81ED-4DB2-BD59-A6C34878D82A}">
                    <a16:rowId xmlns:a16="http://schemas.microsoft.com/office/drawing/2014/main" val="2678629190"/>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$37.68B</a:t>
                      </a:r>
                    </a:p>
                  </a:txBody>
                  <a:tcPr marL="23521" marR="23521" marT="11760" marB="11760" anchor="ctr"/>
                </a:tc>
                <a:tc>
                  <a:txBody>
                    <a:bodyPr/>
                    <a:lstStyle/>
                    <a:p>
                      <a:r>
                        <a:rPr lang="en-US" sz="1200"/>
                        <a:t>$67.13B</a:t>
                      </a:r>
                    </a:p>
                  </a:txBody>
                  <a:tcPr marL="23521" marR="23521" marT="11760" marB="11760" anchor="ctr"/>
                </a:tc>
                <a:tc>
                  <a:txBody>
                    <a:bodyPr/>
                    <a:lstStyle/>
                    <a:p>
                      <a:r>
                        <a:rPr lang="en-US" sz="1200"/>
                        <a:t>$62.99B</a:t>
                      </a:r>
                    </a:p>
                  </a:txBody>
                  <a:tcPr marL="23521" marR="23521" marT="11760" marB="11760" anchor="ctr"/>
                </a:tc>
                <a:tc>
                  <a:txBody>
                    <a:bodyPr/>
                    <a:lstStyle/>
                    <a:p>
                      <a:r>
                        <a:rPr lang="en-US" sz="1200"/>
                        <a:t>$93.23B</a:t>
                      </a:r>
                    </a:p>
                  </a:txBody>
                  <a:tcPr marL="23521" marR="23521" marT="11760" marB="11760" anchor="ctr"/>
                </a:tc>
                <a:tc>
                  <a:txBody>
                    <a:bodyPr/>
                    <a:lstStyle/>
                    <a:p>
                      <a:r>
                        <a:rPr lang="en-US" sz="1200"/>
                        <a:t>$75.70B</a:t>
                      </a:r>
                    </a:p>
                  </a:txBody>
                  <a:tcPr marL="23521" marR="23521" marT="11760" marB="11760" anchor="ctr"/>
                </a:tc>
                <a:tc>
                  <a:txBody>
                    <a:bodyPr/>
                    <a:lstStyle/>
                    <a:p>
                      <a:r>
                        <a:rPr lang="en-US" sz="1200"/>
                        <a:t>$1.18T</a:t>
                      </a:r>
                    </a:p>
                  </a:txBody>
                  <a:tcPr marL="23521" marR="23521" marT="11760" marB="11760" anchor="ctr"/>
                </a:tc>
                <a:tc>
                  <a:txBody>
                    <a:bodyPr/>
                    <a:lstStyle/>
                    <a:p>
                      <a:r>
                        <a:rPr lang="en-US" sz="1200"/>
                        <a:t>$2.38B</a:t>
                      </a:r>
                    </a:p>
                  </a:txBody>
                  <a:tcPr marL="23521" marR="23521" marT="11760" marB="11760" anchor="ctr"/>
                </a:tc>
                <a:tc>
                  <a:txBody>
                    <a:bodyPr/>
                    <a:lstStyle/>
                    <a:p>
                      <a:r>
                        <a:rPr lang="en-US" sz="1200"/>
                        <a:t>$6.39B</a:t>
                      </a:r>
                    </a:p>
                  </a:txBody>
                  <a:tcPr marL="23521" marR="23521" marT="11760" marB="11760" anchor="ctr"/>
                </a:tc>
                <a:tc>
                  <a:txBody>
                    <a:bodyPr/>
                    <a:lstStyle/>
                    <a:p>
                      <a:r>
                        <a:rPr lang="en-US" sz="1200"/>
                        <a:t>$3.67T</a:t>
                      </a:r>
                    </a:p>
                  </a:txBody>
                  <a:tcPr marL="23521" marR="23521" marT="11760" marB="11760" anchor="ctr"/>
                </a:tc>
                <a:tc>
                  <a:txBody>
                    <a:bodyPr/>
                    <a:lstStyle/>
                    <a:p>
                      <a:r>
                        <a:rPr lang="en-US" sz="1200"/>
                        <a:t>16.80</a:t>
                      </a:r>
                    </a:p>
                  </a:txBody>
                  <a:tcPr marL="23521" marR="23521" marT="11760" marB="11760" anchor="ctr"/>
                </a:tc>
                <a:tc>
                  <a:txBody>
                    <a:bodyPr/>
                    <a:lstStyle/>
                    <a:p>
                      <a:r>
                        <a:rPr lang="en-US" sz="1200"/>
                        <a:t>6.63</a:t>
                      </a:r>
                    </a:p>
                  </a:txBody>
                  <a:tcPr marL="23521" marR="23521" marT="11760" marB="11760" anchor="ctr"/>
                </a:tc>
                <a:tc>
                  <a:txBody>
                    <a:bodyPr/>
                    <a:lstStyle/>
                    <a:p>
                      <a:r>
                        <a:rPr lang="en-US" sz="1200"/>
                        <a:t>$3.67T</a:t>
                      </a:r>
                    </a:p>
                  </a:txBody>
                  <a:tcPr marL="23521" marR="23521" marT="11760" marB="11760" anchor="ctr"/>
                </a:tc>
                <a:tc>
                  <a:txBody>
                    <a:bodyPr/>
                    <a:lstStyle/>
                    <a:p>
                      <a:r>
                        <a:rPr lang="en-US" sz="1200"/>
                        <a:t>$3.37T</a:t>
                      </a:r>
                    </a:p>
                  </a:txBody>
                  <a:tcPr marL="23521" marR="23521" marT="11760" marB="11760" anchor="ctr"/>
                </a:tc>
                <a:extLst>
                  <a:ext uri="{0D108BD9-81ED-4DB2-BD59-A6C34878D82A}">
                    <a16:rowId xmlns:a16="http://schemas.microsoft.com/office/drawing/2014/main" val="4086807492"/>
                  </a:ext>
                </a:extLst>
              </a:tr>
              <a:tr h="250882">
                <a:tc rowSpan="5">
                  <a:txBody>
                    <a:bodyPr/>
                    <a:lstStyle/>
                    <a:p>
                      <a:r>
                        <a:rPr lang="en-US" sz="1200"/>
                        <a:t>MS</a:t>
                      </a:r>
                    </a:p>
                  </a:txBody>
                  <a:tcPr marL="23521" marR="23521" marT="11760" marB="11760"/>
                </a:tc>
                <a:tc>
                  <a:txBody>
                    <a:bodyPr/>
                    <a:lstStyle/>
                    <a:p>
                      <a:r>
                        <a:rPr lang="en-US" sz="1200"/>
                        <a:t>2018-01-01</a:t>
                      </a:r>
                    </a:p>
                  </a:txBody>
                  <a:tcPr marL="23521" marR="23521" marT="11760" marB="11760" anchor="ctr"/>
                </a:tc>
                <a:tc>
                  <a:txBody>
                    <a:bodyPr/>
                    <a:lstStyle/>
                    <a:p>
                      <a:r>
                        <a:rPr lang="en-US" sz="1200"/>
                        <a:t>$8.75B</a:t>
                      </a:r>
                    </a:p>
                  </a:txBody>
                  <a:tcPr marL="23521" marR="23521" marT="11760" marB="11760" anchor="ctr"/>
                </a:tc>
                <a:tc>
                  <a:txBody>
                    <a:bodyPr/>
                    <a:lstStyle/>
                    <a:p>
                      <a:r>
                        <a:rPr lang="en-US" sz="1200"/>
                        <a:t>$6.55B</a:t>
                      </a:r>
                    </a:p>
                  </a:txBody>
                  <a:tcPr marL="23521" marR="23521" marT="11760" marB="11760" anchor="ctr"/>
                </a:tc>
                <a:tc>
                  <a:txBody>
                    <a:bodyPr/>
                    <a:lstStyle/>
                    <a:p>
                      <a:r>
                        <a:rPr lang="en-US" sz="1200"/>
                        <a:t>$33.48B</a:t>
                      </a:r>
                    </a:p>
                  </a:txBody>
                  <a:tcPr marL="23521" marR="23521" marT="11760" marB="11760" anchor="ctr"/>
                </a:tc>
                <a:tc>
                  <a:txBody>
                    <a:bodyPr/>
                    <a:lstStyle/>
                    <a:p>
                      <a:r>
                        <a:rPr lang="en-US" sz="1200"/>
                        <a:t>$16.64B</a:t>
                      </a:r>
                    </a:p>
                  </a:txBody>
                  <a:tcPr marL="23521" marR="23521" marT="11760" marB="11760" anchor="ctr"/>
                </a:tc>
                <a:tc>
                  <a:txBody>
                    <a:bodyPr/>
                    <a:lstStyle/>
                    <a:p>
                      <a:r>
                        <a:rPr lang="en-US" sz="1200"/>
                        <a:t>$28.82B</a:t>
                      </a:r>
                    </a:p>
                  </a:txBody>
                  <a:tcPr marL="23521" marR="23521" marT="11760" marB="11760" anchor="ctr"/>
                </a:tc>
                <a:tc>
                  <a:txBody>
                    <a:bodyPr/>
                    <a:lstStyle/>
                    <a:p>
                      <a:r>
                        <a:rPr lang="en-US" sz="1200"/>
                        <a:t>$150.64B</a:t>
                      </a:r>
                    </a:p>
                  </a:txBody>
                  <a:tcPr marL="23521" marR="23521" marT="11760" marB="11760" anchor="ctr"/>
                </a:tc>
                <a:tc>
                  <a:txBody>
                    <a:bodyPr/>
                    <a:lstStyle/>
                    <a:p>
                      <a:r>
                        <a:rPr lang="en-US" sz="1200"/>
                        <a:t>$130.00M</a:t>
                      </a:r>
                    </a:p>
                  </a:txBody>
                  <a:tcPr marL="23521" marR="23521" marT="11760" marB="11760" anchor="ctr"/>
                </a:tc>
                <a:tc>
                  <a:txBody>
                    <a:bodyPr/>
                    <a:lstStyle/>
                    <a:p>
                      <a:r>
                        <a:rPr lang="en-US" sz="1200"/>
                        <a:t>&lt;NA&gt;</a:t>
                      </a:r>
                    </a:p>
                  </a:txBody>
                  <a:tcPr marL="23521" marR="23521" marT="11760" marB="11760" anchor="ctr"/>
                </a:tc>
                <a:tc>
                  <a:txBody>
                    <a:bodyPr/>
                    <a:lstStyle/>
                    <a:p>
                      <a:r>
                        <a:rPr lang="en-US" sz="1200"/>
                        <a:t>$853.53B</a:t>
                      </a:r>
                    </a:p>
                  </a:txBody>
                  <a:tcPr marL="23521" marR="23521" marT="11760" marB="11760" anchor="ctr"/>
                </a:tc>
                <a:tc>
                  <a:txBody>
                    <a:bodyPr/>
                    <a:lstStyle/>
                    <a:p>
                      <a:r>
                        <a:rPr lang="en-US" sz="1200"/>
                        <a:t>21.79</a:t>
                      </a:r>
                    </a:p>
                  </a:txBody>
                  <a:tcPr marL="23521" marR="23521" marT="11760" marB="11760" anchor="ctr"/>
                </a:tc>
                <a:tc>
                  <a:txBody>
                    <a:bodyPr/>
                    <a:lstStyle/>
                    <a:p>
                      <a:r>
                        <a:rPr lang="en-US" sz="1200"/>
                        <a:t>8.38</a:t>
                      </a:r>
                    </a:p>
                  </a:txBody>
                  <a:tcPr marL="23521" marR="23521" marT="11760" marB="11760" anchor="ctr"/>
                </a:tc>
                <a:tc>
                  <a:txBody>
                    <a:bodyPr/>
                    <a:lstStyle/>
                    <a:p>
                      <a:r>
                        <a:rPr lang="en-US" sz="1200"/>
                        <a:t>$853.53B</a:t>
                      </a:r>
                    </a:p>
                  </a:txBody>
                  <a:tcPr marL="23521" marR="23521" marT="11760" marB="11760" anchor="ctr"/>
                </a:tc>
                <a:tc>
                  <a:txBody>
                    <a:bodyPr/>
                    <a:lstStyle/>
                    <a:p>
                      <a:r>
                        <a:rPr lang="en-US" sz="1200"/>
                        <a:t>$772.12B</a:t>
                      </a:r>
                    </a:p>
                  </a:txBody>
                  <a:tcPr marL="23521" marR="23521" marT="11760" marB="11760" anchor="ctr"/>
                </a:tc>
                <a:extLst>
                  <a:ext uri="{0D108BD9-81ED-4DB2-BD59-A6C34878D82A}">
                    <a16:rowId xmlns:a16="http://schemas.microsoft.com/office/drawing/2014/main" val="2226687614"/>
                  </a:ext>
                </a:extLst>
              </a:tr>
              <a:tr h="250882">
                <a:tc vMerge="1">
                  <a:txBody>
                    <a:bodyPr/>
                    <a:lstStyle/>
                    <a:p>
                      <a:endParaRPr lang="en-US"/>
                    </a:p>
                  </a:txBody>
                  <a:tcPr/>
                </a:tc>
                <a:tc>
                  <a:txBody>
                    <a:bodyPr/>
                    <a:lstStyle/>
                    <a:p>
                      <a:r>
                        <a:rPr lang="en-US" sz="1200"/>
                        <a:t>2019-01-01</a:t>
                      </a:r>
                    </a:p>
                  </a:txBody>
                  <a:tcPr marL="23521" marR="23521" marT="11760" marB="11760" anchor="ctr"/>
                </a:tc>
                <a:tc>
                  <a:txBody>
                    <a:bodyPr/>
                    <a:lstStyle/>
                    <a:p>
                      <a:r>
                        <a:rPr lang="en-US" sz="1200"/>
                        <a:t>$9.04B</a:t>
                      </a:r>
                    </a:p>
                  </a:txBody>
                  <a:tcPr marL="23521" marR="23521" marT="11760" marB="11760" anchor="ctr"/>
                </a:tc>
                <a:tc>
                  <a:txBody>
                    <a:bodyPr/>
                    <a:lstStyle/>
                    <a:p>
                      <a:r>
                        <a:rPr lang="en-US" sz="1200"/>
                        <a:t>$6.67B</a:t>
                      </a:r>
                    </a:p>
                  </a:txBody>
                  <a:tcPr marL="23521" marR="23521" marT="11760" marB="11760" anchor="ctr"/>
                </a:tc>
                <a:tc>
                  <a:txBody>
                    <a:bodyPr/>
                    <a:lstStyle/>
                    <a:p>
                      <a:r>
                        <a:rPr lang="en-US" sz="1200"/>
                        <a:t>$34.66B</a:t>
                      </a:r>
                    </a:p>
                  </a:txBody>
                  <a:tcPr marL="23521" marR="23521" marT="11760" marB="11760" anchor="ctr"/>
                </a:tc>
                <a:tc>
                  <a:txBody>
                    <a:bodyPr/>
                    <a:lstStyle/>
                    <a:p>
                      <a:r>
                        <a:rPr lang="en-US" sz="1200"/>
                        <a:t>$19.07B</a:t>
                      </a:r>
                    </a:p>
                  </a:txBody>
                  <a:tcPr marL="23521" marR="23521" marT="11760" marB="11760" anchor="ctr"/>
                </a:tc>
                <a:tc>
                  <a:txBody>
                    <a:bodyPr/>
                    <a:lstStyle/>
                    <a:p>
                      <a:r>
                        <a:rPr lang="en-US" sz="1200"/>
                        <a:t>$30.10B</a:t>
                      </a:r>
                    </a:p>
                  </a:txBody>
                  <a:tcPr marL="23521" marR="23521" marT="11760" marB="11760" anchor="ctr"/>
                </a:tc>
                <a:tc>
                  <a:txBody>
                    <a:bodyPr/>
                    <a:lstStyle/>
                    <a:p>
                      <a:r>
                        <a:rPr lang="en-US" sz="1200"/>
                        <a:t>$172.66B</a:t>
                      </a:r>
                    </a:p>
                  </a:txBody>
                  <a:tcPr marL="23521" marR="23521" marT="11760" marB="11760" anchor="ctr"/>
                </a:tc>
                <a:tc>
                  <a:txBody>
                    <a:bodyPr/>
                    <a:lstStyle/>
                    <a:p>
                      <a:r>
                        <a:rPr lang="en-US" sz="1200"/>
                        <a:t>$137.00M</a:t>
                      </a:r>
                    </a:p>
                  </a:txBody>
                  <a:tcPr marL="23521" marR="23521" marT="11760" marB="11760" anchor="ctr"/>
                </a:tc>
                <a:tc>
                  <a:txBody>
                    <a:bodyPr/>
                    <a:lstStyle/>
                    <a:p>
                      <a:r>
                        <a:rPr lang="en-US" sz="1200"/>
                        <a:t>$120.00M</a:t>
                      </a:r>
                    </a:p>
                  </a:txBody>
                  <a:tcPr marL="23521" marR="23521" marT="11760" marB="11760" anchor="ctr"/>
                </a:tc>
                <a:tc>
                  <a:txBody>
                    <a:bodyPr/>
                    <a:lstStyle/>
                    <a:p>
                      <a:r>
                        <a:rPr lang="en-US" sz="1200"/>
                        <a:t>$895.43B</a:t>
                      </a:r>
                    </a:p>
                  </a:txBody>
                  <a:tcPr marL="23521" marR="23521" marT="11760" marB="11760" anchor="ctr"/>
                </a:tc>
                <a:tc>
                  <a:txBody>
                    <a:bodyPr/>
                    <a:lstStyle/>
                    <a:p>
                      <a:r>
                        <a:rPr lang="en-US" sz="1200"/>
                        <a:t>20.98</a:t>
                      </a:r>
                    </a:p>
                  </a:txBody>
                  <a:tcPr marL="23521" marR="23521" marT="11760" marB="11760" anchor="ctr"/>
                </a:tc>
                <a:tc>
                  <a:txBody>
                    <a:bodyPr/>
                    <a:lstStyle/>
                    <a:p>
                      <a:r>
                        <a:rPr lang="en-US" sz="1200"/>
                        <a:t>8.26</a:t>
                      </a:r>
                    </a:p>
                  </a:txBody>
                  <a:tcPr marL="23521" marR="23521" marT="11760" marB="11760" anchor="ctr"/>
                </a:tc>
                <a:tc>
                  <a:txBody>
                    <a:bodyPr/>
                    <a:lstStyle/>
                    <a:p>
                      <a:r>
                        <a:rPr lang="en-US" sz="1200"/>
                        <a:t>$895.43B</a:t>
                      </a:r>
                    </a:p>
                  </a:txBody>
                  <a:tcPr marL="23521" marR="23521" marT="11760" marB="11760" anchor="ctr"/>
                </a:tc>
                <a:tc>
                  <a:txBody>
                    <a:bodyPr/>
                    <a:lstStyle/>
                    <a:p>
                      <a:r>
                        <a:rPr lang="en-US" sz="1200"/>
                        <a:t>$812.73B</a:t>
                      </a:r>
                    </a:p>
                  </a:txBody>
                  <a:tcPr marL="23521" marR="23521" marT="11760" marB="11760" anchor="ctr"/>
                </a:tc>
                <a:extLst>
                  <a:ext uri="{0D108BD9-81ED-4DB2-BD59-A6C34878D82A}">
                    <a16:rowId xmlns:a16="http://schemas.microsoft.com/office/drawing/2014/main" val="1846027790"/>
                  </a:ext>
                </a:extLst>
              </a:tr>
              <a:tr h="250882">
                <a:tc vMerge="1">
                  <a:txBody>
                    <a:bodyPr/>
                    <a:lstStyle/>
                    <a:p>
                      <a:endParaRPr lang="en-US"/>
                    </a:p>
                  </a:txBody>
                  <a:tcPr/>
                </a:tc>
                <a:tc>
                  <a:txBody>
                    <a:bodyPr/>
                    <a:lstStyle/>
                    <a:p>
                      <a:r>
                        <a:rPr lang="en-US" sz="1200"/>
                        <a:t>2020-01-01</a:t>
                      </a:r>
                    </a:p>
                  </a:txBody>
                  <a:tcPr marL="23521" marR="23521" marT="11760" marB="11760" anchor="ctr"/>
                </a:tc>
                <a:tc>
                  <a:txBody>
                    <a:bodyPr/>
                    <a:lstStyle/>
                    <a:p>
                      <a:r>
                        <a:rPr lang="en-US" sz="1200"/>
                        <a:t>$11.00B</a:t>
                      </a:r>
                    </a:p>
                  </a:txBody>
                  <a:tcPr marL="23521" marR="23521" marT="11760" marB="11760" anchor="ctr"/>
                </a:tc>
                <a:tc>
                  <a:txBody>
                    <a:bodyPr/>
                    <a:lstStyle/>
                    <a:p>
                      <a:r>
                        <a:rPr lang="en-US" sz="1200"/>
                        <a:t>$7.90B</a:t>
                      </a:r>
                    </a:p>
                  </a:txBody>
                  <a:tcPr marL="23521" marR="23521" marT="11760" marB="11760" anchor="ctr"/>
                </a:tc>
                <a:tc>
                  <a:txBody>
                    <a:bodyPr/>
                    <a:lstStyle/>
                    <a:p>
                      <a:r>
                        <a:rPr lang="en-US" sz="1200"/>
                        <a:t>$40.58B</a:t>
                      </a:r>
                    </a:p>
                  </a:txBody>
                  <a:tcPr marL="23521" marR="23521" marT="11760" marB="11760" anchor="ctr"/>
                </a:tc>
                <a:tc>
                  <a:txBody>
                    <a:bodyPr/>
                    <a:lstStyle/>
                    <a:p>
                      <a:r>
                        <a:rPr lang="en-US" sz="1200"/>
                        <a:t>$11.75B</a:t>
                      </a:r>
                    </a:p>
                  </a:txBody>
                  <a:tcPr marL="23521" marR="23521" marT="11760" marB="11760" anchor="ctr"/>
                </a:tc>
                <a:tc>
                  <a:txBody>
                    <a:bodyPr/>
                    <a:lstStyle/>
                    <a:p>
                      <a:r>
                        <a:rPr lang="en-US" sz="1200"/>
                        <a:t>$33.74B</a:t>
                      </a:r>
                    </a:p>
                  </a:txBody>
                  <a:tcPr marL="23521" marR="23521" marT="11760" marB="11760" anchor="ctr"/>
                </a:tc>
                <a:tc>
                  <a:txBody>
                    <a:bodyPr/>
                    <a:lstStyle/>
                    <a:p>
                      <a:r>
                        <a:rPr lang="en-US" sz="1200"/>
                        <a:t>$235.12B</a:t>
                      </a:r>
                    </a:p>
                  </a:txBody>
                  <a:tcPr marL="23521" marR="23521" marT="11760" marB="11760" anchor="ctr"/>
                </a:tc>
                <a:tc>
                  <a:txBody>
                    <a:bodyPr/>
                    <a:lstStyle/>
                    <a:p>
                      <a:r>
                        <a:rPr lang="en-US" sz="1200"/>
                        <a:t>$121.00M</a:t>
                      </a:r>
                    </a:p>
                  </a:txBody>
                  <a:tcPr marL="23521" marR="23521" marT="11760" marB="11760" anchor="ctr"/>
                </a:tc>
                <a:tc>
                  <a:txBody>
                    <a:bodyPr/>
                    <a:lstStyle/>
                    <a:p>
                      <a:r>
                        <a:rPr lang="en-US" sz="1200"/>
                        <a:t>$581.00M</a:t>
                      </a:r>
                    </a:p>
                  </a:txBody>
                  <a:tcPr marL="23521" marR="23521" marT="11760" marB="11760" anchor="ctr"/>
                </a:tc>
                <a:tc>
                  <a:txBody>
                    <a:bodyPr/>
                    <a:lstStyle/>
                    <a:p>
                      <a:r>
                        <a:rPr lang="en-US" sz="1200"/>
                        <a:t>$1.12T</a:t>
                      </a:r>
                    </a:p>
                  </a:txBody>
                  <a:tcPr marL="23521" marR="23521" marT="11760" marB="11760" anchor="ctr"/>
                </a:tc>
                <a:tc>
                  <a:txBody>
                    <a:bodyPr/>
                    <a:lstStyle/>
                    <a:p>
                      <a:r>
                        <a:rPr lang="en-US" sz="1200"/>
                        <a:t>21.45</a:t>
                      </a:r>
                    </a:p>
                  </a:txBody>
                  <a:tcPr marL="23521" marR="23521" marT="11760" marB="11760" anchor="ctr"/>
                </a:tc>
                <a:tc>
                  <a:txBody>
                    <a:bodyPr/>
                    <a:lstStyle/>
                    <a:p>
                      <a:r>
                        <a:rPr lang="en-US" sz="1200"/>
                        <a:t>8.36</a:t>
                      </a:r>
                    </a:p>
                  </a:txBody>
                  <a:tcPr marL="23521" marR="23521" marT="11760" marB="11760" anchor="ctr"/>
                </a:tc>
                <a:tc>
                  <a:txBody>
                    <a:bodyPr/>
                    <a:lstStyle/>
                    <a:p>
                      <a:r>
                        <a:rPr lang="en-US" sz="1200"/>
                        <a:t>$1.12T</a:t>
                      </a:r>
                    </a:p>
                  </a:txBody>
                  <a:tcPr marL="23521" marR="23521" marT="11760" marB="11760" anchor="ctr"/>
                </a:tc>
                <a:tc>
                  <a:txBody>
                    <a:bodyPr/>
                    <a:lstStyle/>
                    <a:p>
                      <a:r>
                        <a:rPr lang="en-US" sz="1200"/>
                        <a:t>$1.01T</a:t>
                      </a:r>
                    </a:p>
                  </a:txBody>
                  <a:tcPr marL="23521" marR="23521" marT="11760" marB="11760" anchor="ctr"/>
                </a:tc>
                <a:extLst>
                  <a:ext uri="{0D108BD9-81ED-4DB2-BD59-A6C34878D82A}">
                    <a16:rowId xmlns:a16="http://schemas.microsoft.com/office/drawing/2014/main" val="623390213"/>
                  </a:ext>
                </a:extLst>
              </a:tr>
              <a:tr h="250882">
                <a:tc vMerge="1">
                  <a:txBody>
                    <a:bodyPr/>
                    <a:lstStyle/>
                    <a:p>
                      <a:endParaRPr lang="en-US"/>
                    </a:p>
                  </a:txBody>
                  <a:tcPr/>
                </a:tc>
                <a:tc>
                  <a:txBody>
                    <a:bodyPr/>
                    <a:lstStyle/>
                    <a:p>
                      <a:r>
                        <a:rPr lang="en-US" sz="1200"/>
                        <a:t>2021-01-01</a:t>
                      </a:r>
                    </a:p>
                  </a:txBody>
                  <a:tcPr marL="23521" marR="23521" marT="11760" marB="11760" anchor="ctr"/>
                </a:tc>
                <a:tc>
                  <a:txBody>
                    <a:bodyPr/>
                    <a:lstStyle/>
                    <a:p>
                      <a:r>
                        <a:rPr lang="en-US" sz="1200"/>
                        <a:t>$15.03B</a:t>
                      </a:r>
                    </a:p>
                  </a:txBody>
                  <a:tcPr marL="23521" marR="23521" marT="11760" marB="11760" anchor="ctr"/>
                </a:tc>
                <a:tc>
                  <a:txBody>
                    <a:bodyPr/>
                    <a:lstStyle/>
                    <a:p>
                      <a:r>
                        <a:rPr lang="en-US" sz="1200"/>
                        <a:t>$10.00B</a:t>
                      </a:r>
                    </a:p>
                  </a:txBody>
                  <a:tcPr marL="23521" marR="23521" marT="11760" marB="11760" anchor="ctr"/>
                </a:tc>
                <a:tc>
                  <a:txBody>
                    <a:bodyPr/>
                    <a:lstStyle/>
                    <a:p>
                      <a:r>
                        <a:rPr lang="en-US" sz="1200"/>
                        <a:t>$49.56B</a:t>
                      </a:r>
                    </a:p>
                  </a:txBody>
                  <a:tcPr marL="23521" marR="23521" marT="11760" marB="11760" anchor="ctr"/>
                </a:tc>
                <a:tc>
                  <a:txBody>
                    <a:bodyPr/>
                    <a:lstStyle/>
                    <a:p>
                      <a:r>
                        <a:rPr lang="en-US" sz="1200"/>
                        <a:t>$11.37B</a:t>
                      </a:r>
                    </a:p>
                  </a:txBody>
                  <a:tcPr marL="23521" marR="23521" marT="11760" marB="11760" anchor="ctr"/>
                </a:tc>
                <a:tc>
                  <a:txBody>
                    <a:bodyPr/>
                    <a:lstStyle/>
                    <a:p>
                      <a:r>
                        <a:rPr lang="en-US" sz="1200"/>
                        <a:t>$40.03B</a:t>
                      </a:r>
                    </a:p>
                  </a:txBody>
                  <a:tcPr marL="23521" marR="23521" marT="11760" marB="11760" anchor="ctr"/>
                </a:tc>
                <a:tc>
                  <a:txBody>
                    <a:bodyPr/>
                    <a:lstStyle/>
                    <a:p>
                      <a:r>
                        <a:rPr lang="en-US" sz="1200"/>
                        <a:t>$269.65B</a:t>
                      </a:r>
                    </a:p>
                  </a:txBody>
                  <a:tcPr marL="23521" marR="23521" marT="11760" marB="11760" anchor="ctr"/>
                </a:tc>
                <a:tc>
                  <a:txBody>
                    <a:bodyPr/>
                    <a:lstStyle/>
                    <a:p>
                      <a:r>
                        <a:rPr lang="en-US" sz="1200"/>
                        <a:t>$176.00M</a:t>
                      </a:r>
                    </a:p>
                  </a:txBody>
                  <a:tcPr marL="23521" marR="23521" marT="11760" marB="11760" anchor="ctr"/>
                </a:tc>
                <a:tc>
                  <a:txBody>
                    <a:bodyPr/>
                    <a:lstStyle/>
                    <a:p>
                      <a:r>
                        <a:rPr lang="en-US" sz="1200"/>
                        <a:t>$82.00M</a:t>
                      </a:r>
                    </a:p>
                  </a:txBody>
                  <a:tcPr marL="23521" marR="23521" marT="11760" marB="11760" anchor="ctr"/>
                </a:tc>
                <a:tc>
                  <a:txBody>
                    <a:bodyPr/>
                    <a:lstStyle/>
                    <a:p>
                      <a:r>
                        <a:rPr lang="en-US" sz="1200"/>
                        <a:t>$1.19T</a:t>
                      </a:r>
                    </a:p>
                  </a:txBody>
                  <a:tcPr marL="23521" marR="23521" marT="11760" marB="11760" anchor="ctr"/>
                </a:tc>
                <a:tc>
                  <a:txBody>
                    <a:bodyPr/>
                    <a:lstStyle/>
                    <a:p>
                      <a:r>
                        <a:rPr lang="en-US" sz="1200"/>
                        <a:t>19.74</a:t>
                      </a:r>
                    </a:p>
                  </a:txBody>
                  <a:tcPr marL="23521" marR="23521" marT="11760" marB="11760" anchor="ctr"/>
                </a:tc>
                <a:tc>
                  <a:txBody>
                    <a:bodyPr/>
                    <a:lstStyle/>
                    <a:p>
                      <a:r>
                        <a:rPr lang="en-US" sz="1200"/>
                        <a:t>7.12</a:t>
                      </a:r>
                    </a:p>
                  </a:txBody>
                  <a:tcPr marL="23521" marR="23521" marT="11760" marB="11760" anchor="ctr"/>
                </a:tc>
                <a:tc>
                  <a:txBody>
                    <a:bodyPr/>
                    <a:lstStyle/>
                    <a:p>
                      <a:r>
                        <a:rPr lang="en-US" sz="1200"/>
                        <a:t>$1.19T</a:t>
                      </a:r>
                    </a:p>
                  </a:txBody>
                  <a:tcPr marL="23521" marR="23521" marT="11760" marB="11760" anchor="ctr"/>
                </a:tc>
                <a:tc>
                  <a:txBody>
                    <a:bodyPr/>
                    <a:lstStyle/>
                    <a:p>
                      <a:r>
                        <a:rPr lang="en-US" sz="1200"/>
                        <a:t>$1.08T</a:t>
                      </a:r>
                    </a:p>
                  </a:txBody>
                  <a:tcPr marL="23521" marR="23521" marT="11760" marB="11760" anchor="ctr"/>
                </a:tc>
                <a:extLst>
                  <a:ext uri="{0D108BD9-81ED-4DB2-BD59-A6C34878D82A}">
                    <a16:rowId xmlns:a16="http://schemas.microsoft.com/office/drawing/2014/main" val="3824250036"/>
                  </a:ext>
                </a:extLst>
              </a:tr>
              <a:tr h="250882">
                <a:tc vMerge="1">
                  <a:txBody>
                    <a:bodyPr/>
                    <a:lstStyle/>
                    <a:p>
                      <a:endParaRPr lang="en-US"/>
                    </a:p>
                  </a:txBody>
                  <a:tcPr/>
                </a:tc>
                <a:tc>
                  <a:txBody>
                    <a:bodyPr/>
                    <a:lstStyle/>
                    <a:p>
                      <a:r>
                        <a:rPr lang="en-US" sz="1200"/>
                        <a:t>2022-01-01</a:t>
                      </a:r>
                    </a:p>
                  </a:txBody>
                  <a:tcPr marL="23521" marR="23521" marT="11760" marB="11760" anchor="ctr"/>
                </a:tc>
                <a:tc>
                  <a:txBody>
                    <a:bodyPr/>
                    <a:lstStyle/>
                    <a:p>
                      <a:r>
                        <a:rPr lang="en-US" sz="1200"/>
                        <a:t>$11.03B</a:t>
                      </a:r>
                    </a:p>
                  </a:txBody>
                  <a:tcPr marL="23521" marR="23521" marT="11760" marB="11760" anchor="ctr"/>
                </a:tc>
                <a:tc>
                  <a:txBody>
                    <a:bodyPr/>
                    <a:lstStyle/>
                    <a:p>
                      <a:r>
                        <a:rPr lang="en-US" sz="1200" dirty="0"/>
                        <a:t>$10.84B</a:t>
                      </a:r>
                    </a:p>
                  </a:txBody>
                  <a:tcPr marL="23521" marR="23521" marT="11760" marB="11760" anchor="ctr"/>
                </a:tc>
                <a:tc>
                  <a:txBody>
                    <a:bodyPr/>
                    <a:lstStyle/>
                    <a:p>
                      <a:r>
                        <a:rPr lang="en-US" sz="1200"/>
                        <a:t>$43.02B</a:t>
                      </a:r>
                    </a:p>
                  </a:txBody>
                  <a:tcPr marL="23521" marR="23521" marT="11760" marB="11760" anchor="ctr"/>
                </a:tc>
                <a:tc>
                  <a:txBody>
                    <a:bodyPr/>
                    <a:lstStyle/>
                    <a:p>
                      <a:r>
                        <a:rPr lang="en-US" sz="1200"/>
                        <a:t>$23.11B</a:t>
                      </a:r>
                    </a:p>
                  </a:txBody>
                  <a:tcPr marL="23521" marR="23521" marT="11760" marB="11760" anchor="ctr"/>
                </a:tc>
                <a:tc>
                  <a:txBody>
                    <a:bodyPr/>
                    <a:lstStyle/>
                    <a:p>
                      <a:r>
                        <a:rPr lang="en-US" sz="1200"/>
                        <a:t>$39.29B</a:t>
                      </a:r>
                    </a:p>
                  </a:txBody>
                  <a:tcPr marL="23521" marR="23521" marT="11760" marB="11760" anchor="ctr"/>
                </a:tc>
                <a:tc>
                  <a:txBody>
                    <a:bodyPr/>
                    <a:lstStyle/>
                    <a:p>
                      <a:r>
                        <a:rPr lang="en-US" sz="1200"/>
                        <a:t>$258.28B</a:t>
                      </a:r>
                    </a:p>
                  </a:txBody>
                  <a:tcPr marL="23521" marR="23521" marT="11760" marB="11760" anchor="ctr"/>
                </a:tc>
                <a:tc>
                  <a:txBody>
                    <a:bodyPr/>
                    <a:lstStyle/>
                    <a:p>
                      <a:r>
                        <a:rPr lang="en-US" sz="1200"/>
                        <a:t>$106.00M</a:t>
                      </a:r>
                    </a:p>
                  </a:txBody>
                  <a:tcPr marL="23521" marR="23521" marT="11760" marB="11760" anchor="ctr"/>
                </a:tc>
                <a:tc>
                  <a:txBody>
                    <a:bodyPr/>
                    <a:lstStyle/>
                    <a:p>
                      <a:r>
                        <a:rPr lang="en-US" sz="1200"/>
                        <a:t>$496.00M</a:t>
                      </a:r>
                    </a:p>
                  </a:txBody>
                  <a:tcPr marL="23521" marR="23521" marT="11760" marB="11760" anchor="ctr"/>
                </a:tc>
                <a:tc>
                  <a:txBody>
                    <a:bodyPr/>
                    <a:lstStyle/>
                    <a:p>
                      <a:r>
                        <a:rPr lang="en-US" sz="1200"/>
                        <a:t>$1.18T</a:t>
                      </a:r>
                    </a:p>
                  </a:txBody>
                  <a:tcPr marL="23521" marR="23521" marT="11760" marB="11760" anchor="ctr"/>
                </a:tc>
                <a:tc>
                  <a:txBody>
                    <a:bodyPr/>
                    <a:lstStyle/>
                    <a:p>
                      <a:r>
                        <a:rPr lang="en-US" sz="1200"/>
                        <a:t>19.33</a:t>
                      </a:r>
                    </a:p>
                  </a:txBody>
                  <a:tcPr marL="23521" marR="23521" marT="11760" marB="11760" anchor="ctr"/>
                </a:tc>
                <a:tc>
                  <a:txBody>
                    <a:bodyPr/>
                    <a:lstStyle/>
                    <a:p>
                      <a:r>
                        <a:rPr lang="en-US" sz="1200"/>
                        <a:t>6.71</a:t>
                      </a:r>
                    </a:p>
                  </a:txBody>
                  <a:tcPr marL="23521" marR="23521" marT="11760" marB="11760" anchor="ctr"/>
                </a:tc>
                <a:tc>
                  <a:txBody>
                    <a:bodyPr/>
                    <a:lstStyle/>
                    <a:p>
                      <a:r>
                        <a:rPr lang="en-US" sz="1200"/>
                        <a:t>$1.18T</a:t>
                      </a:r>
                    </a:p>
                  </a:txBody>
                  <a:tcPr marL="23521" marR="23521" marT="11760" marB="11760" anchor="ctr"/>
                </a:tc>
                <a:tc>
                  <a:txBody>
                    <a:bodyPr/>
                    <a:lstStyle/>
                    <a:p>
                      <a:r>
                        <a:rPr lang="en-US" sz="1200" dirty="0"/>
                        <a:t>$1.08T</a:t>
                      </a:r>
                    </a:p>
                  </a:txBody>
                  <a:tcPr marL="23521" marR="23521" marT="11760" marB="11760" anchor="ctr"/>
                </a:tc>
                <a:extLst>
                  <a:ext uri="{0D108BD9-81ED-4DB2-BD59-A6C34878D82A}">
                    <a16:rowId xmlns:a16="http://schemas.microsoft.com/office/drawing/2014/main" val="1172237228"/>
                  </a:ext>
                </a:extLst>
              </a:tr>
            </a:tbl>
          </a:graphicData>
        </a:graphic>
      </p:graphicFrame>
      <p:sp>
        <p:nvSpPr>
          <p:cNvPr id="4" name="Slide Number Placeholder 3">
            <a:extLst>
              <a:ext uri="{FF2B5EF4-FFF2-40B4-BE49-F238E27FC236}">
                <a16:creationId xmlns:a16="http://schemas.microsoft.com/office/drawing/2014/main" id="{55C4718C-A8AE-4AE5-16F1-973B65BD80A2}"/>
              </a:ext>
            </a:extLst>
          </p:cNvPr>
          <p:cNvSpPr>
            <a:spLocks noGrp="1"/>
          </p:cNvSpPr>
          <p:nvPr>
            <p:ph type="sldNum" sz="quarter" idx="12"/>
          </p:nvPr>
        </p:nvSpPr>
        <p:spPr/>
        <p:txBody>
          <a:bodyPr/>
          <a:lstStyle/>
          <a:p>
            <a:fld id="{5F61CD11-243F-224F-95EB-A7BCAA45EE27}" type="slidenum">
              <a:rPr lang="en-US" smtClean="0"/>
              <a:t>27</a:t>
            </a:fld>
            <a:endParaRPr lang="en-US"/>
          </a:p>
        </p:txBody>
      </p:sp>
    </p:spTree>
    <p:extLst>
      <p:ext uri="{BB962C8B-B14F-4D97-AF65-F5344CB8AC3E}">
        <p14:creationId xmlns:p14="http://schemas.microsoft.com/office/powerpoint/2010/main" val="3082861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796-EECA-D338-0F07-F67C242D7F16}"/>
              </a:ext>
            </a:extLst>
          </p:cNvPr>
          <p:cNvSpPr>
            <a:spLocks noGrp="1"/>
          </p:cNvSpPr>
          <p:nvPr>
            <p:ph type="title"/>
          </p:nvPr>
        </p:nvSpPr>
        <p:spPr/>
        <p:txBody>
          <a:bodyPr>
            <a:normAutofit/>
          </a:bodyPr>
          <a:lstStyle/>
          <a:p>
            <a:r>
              <a:rPr lang="en-US" sz="4000" dirty="0"/>
              <a:t>JP Morgan Chase &amp; Co. National Presence</a:t>
            </a:r>
          </a:p>
        </p:txBody>
      </p:sp>
      <p:sp>
        <p:nvSpPr>
          <p:cNvPr id="4" name="Slide Number Placeholder 3">
            <a:extLst>
              <a:ext uri="{FF2B5EF4-FFF2-40B4-BE49-F238E27FC236}">
                <a16:creationId xmlns:a16="http://schemas.microsoft.com/office/drawing/2014/main" id="{58DDCB8F-2288-2AB1-0962-FB35E42409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3" name="Picture 2" descr="undefined">
            <a:extLst>
              <a:ext uri="{FF2B5EF4-FFF2-40B4-BE49-F238E27FC236}">
                <a16:creationId xmlns:a16="http://schemas.microsoft.com/office/drawing/2014/main" id="{8B6A8868-87AB-47AB-78E2-8736C149EBD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92993" y="1417787"/>
            <a:ext cx="10006013" cy="5211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3424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64796-EECA-D338-0F07-F67C242D7F16}"/>
              </a:ext>
            </a:extLst>
          </p:cNvPr>
          <p:cNvSpPr>
            <a:spLocks noGrp="1"/>
          </p:cNvSpPr>
          <p:nvPr>
            <p:ph type="title"/>
          </p:nvPr>
        </p:nvSpPr>
        <p:spPr/>
        <p:txBody>
          <a:bodyPr/>
          <a:lstStyle/>
          <a:p>
            <a:r>
              <a:rPr lang="en-US" dirty="0"/>
              <a:t>JP Morgan Chase &amp; Co. Global Presence</a:t>
            </a:r>
          </a:p>
        </p:txBody>
      </p:sp>
      <p:pic>
        <p:nvPicPr>
          <p:cNvPr id="8" name="Content Placeholder 7" descr="A map of the world&#10;&#10;Description automatically generated">
            <a:extLst>
              <a:ext uri="{FF2B5EF4-FFF2-40B4-BE49-F238E27FC236}">
                <a16:creationId xmlns:a16="http://schemas.microsoft.com/office/drawing/2014/main" id="{FAF99541-CCED-5CFB-DD7D-AA3F7B171671}"/>
              </a:ext>
            </a:extLst>
          </p:cNvPr>
          <p:cNvPicPr>
            <a:picLocks noGrp="1" noChangeAspect="1"/>
          </p:cNvPicPr>
          <p:nvPr>
            <p:ph idx="1"/>
          </p:nvPr>
        </p:nvPicPr>
        <p:blipFill>
          <a:blip r:embed="rId3"/>
          <a:stretch>
            <a:fillRect/>
          </a:stretch>
        </p:blipFill>
        <p:spPr>
          <a:xfrm>
            <a:off x="1100709" y="1393741"/>
            <a:ext cx="9990582" cy="5259558"/>
          </a:xfrm>
        </p:spPr>
      </p:pic>
      <p:sp>
        <p:nvSpPr>
          <p:cNvPr id="4" name="Slide Number Placeholder 3">
            <a:extLst>
              <a:ext uri="{FF2B5EF4-FFF2-40B4-BE49-F238E27FC236}">
                <a16:creationId xmlns:a16="http://schemas.microsoft.com/office/drawing/2014/main" id="{58DDCB8F-2288-2AB1-0962-FB35E424093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Tree>
    <p:extLst>
      <p:ext uri="{BB962C8B-B14F-4D97-AF65-F5344CB8AC3E}">
        <p14:creationId xmlns:p14="http://schemas.microsoft.com/office/powerpoint/2010/main" val="2830853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65401-90B4-DF65-6E40-8C83A8413E77}"/>
              </a:ext>
            </a:extLst>
          </p:cNvPr>
          <p:cNvSpPr>
            <a:spLocks noGrp="1"/>
          </p:cNvSpPr>
          <p:nvPr>
            <p:ph type="title"/>
          </p:nvPr>
        </p:nvSpPr>
        <p:spPr/>
        <p:txBody>
          <a:bodyPr/>
          <a:lstStyle/>
          <a:p>
            <a:pPr algn="ctr"/>
            <a:r>
              <a:rPr lang="en-US" dirty="0"/>
              <a:t>Breakdown of Ownership</a:t>
            </a:r>
          </a:p>
        </p:txBody>
      </p:sp>
      <p:sp>
        <p:nvSpPr>
          <p:cNvPr id="4" name="Slide Number Placeholder 3">
            <a:extLst>
              <a:ext uri="{FF2B5EF4-FFF2-40B4-BE49-F238E27FC236}">
                <a16:creationId xmlns:a16="http://schemas.microsoft.com/office/drawing/2014/main" id="{985C5771-EE4D-7638-0AD5-015EFC6CCC4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12" name="Content Placeholder 11" descr="A pie chart with different colors&#10;&#10;Description automatically generated">
            <a:extLst>
              <a:ext uri="{FF2B5EF4-FFF2-40B4-BE49-F238E27FC236}">
                <a16:creationId xmlns:a16="http://schemas.microsoft.com/office/drawing/2014/main" id="{7BE192D3-A8E9-E046-160C-59F227B67A51}"/>
              </a:ext>
            </a:extLst>
          </p:cNvPr>
          <p:cNvPicPr>
            <a:picLocks noGrp="1" noChangeAspect="1"/>
          </p:cNvPicPr>
          <p:nvPr>
            <p:ph idx="1"/>
          </p:nvPr>
        </p:nvPicPr>
        <p:blipFill rotWithShape="1">
          <a:blip r:embed="rId3"/>
          <a:srcRect l="9067" t="9595" r="9504" b="8646"/>
          <a:stretch/>
        </p:blipFill>
        <p:spPr>
          <a:xfrm>
            <a:off x="3304835" y="1253163"/>
            <a:ext cx="5582329" cy="5604837"/>
          </a:xfrm>
        </p:spPr>
      </p:pic>
    </p:spTree>
    <p:extLst>
      <p:ext uri="{BB962C8B-B14F-4D97-AF65-F5344CB8AC3E}">
        <p14:creationId xmlns:p14="http://schemas.microsoft.com/office/powerpoint/2010/main" val="662367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8CC57-8654-8DF0-C9FC-207489AD2629}"/>
              </a:ext>
            </a:extLst>
          </p:cNvPr>
          <p:cNvSpPr>
            <a:spLocks noGrp="1"/>
          </p:cNvSpPr>
          <p:nvPr>
            <p:ph type="title"/>
          </p:nvPr>
        </p:nvSpPr>
        <p:spPr/>
        <p:txBody>
          <a:bodyPr/>
          <a:lstStyle/>
          <a:p>
            <a:r>
              <a:rPr lang="en-US" dirty="0"/>
              <a:t>Insider Trades</a:t>
            </a:r>
          </a:p>
        </p:txBody>
      </p:sp>
      <p:sp>
        <p:nvSpPr>
          <p:cNvPr id="3" name="Content Placeholder 2">
            <a:extLst>
              <a:ext uri="{FF2B5EF4-FFF2-40B4-BE49-F238E27FC236}">
                <a16:creationId xmlns:a16="http://schemas.microsoft.com/office/drawing/2014/main" id="{49D57ACD-0039-4712-045E-2B3EB4881CC4}"/>
              </a:ext>
            </a:extLst>
          </p:cNvPr>
          <p:cNvSpPr>
            <a:spLocks noGrp="1"/>
          </p:cNvSpPr>
          <p:nvPr>
            <p:ph idx="1"/>
          </p:nvPr>
        </p:nvSpPr>
        <p:spPr>
          <a:xfrm>
            <a:off x="838200" y="1825625"/>
            <a:ext cx="4925786" cy="4351339"/>
          </a:xfrm>
        </p:spPr>
        <p:txBody>
          <a:bodyPr/>
          <a:lstStyle/>
          <a:p>
            <a:r>
              <a:rPr lang="en-US" dirty="0"/>
              <a:t>For the first time in his history as CEO, Jamie Dimon sold 12% of his holdings in JPMC</a:t>
            </a:r>
          </a:p>
          <a:p>
            <a:r>
              <a:rPr lang="en-US" dirty="0"/>
              <a:t>Caused a 3% drop in JPMC value due to the sell-off</a:t>
            </a:r>
          </a:p>
          <a:p>
            <a:r>
              <a:rPr lang="en-US" dirty="0"/>
              <a:t>Bank representatives caution this is not related to the bank’s performance</a:t>
            </a:r>
          </a:p>
        </p:txBody>
      </p:sp>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pic>
        <p:nvPicPr>
          <p:cNvPr id="5" name="Picture 4">
            <a:extLst>
              <a:ext uri="{FF2B5EF4-FFF2-40B4-BE49-F238E27FC236}">
                <a16:creationId xmlns:a16="http://schemas.microsoft.com/office/drawing/2014/main" id="{98889286-D4C8-E8E4-A5A1-20B55B8450FA}"/>
              </a:ext>
            </a:extLst>
          </p:cNvPr>
          <p:cNvPicPr>
            <a:picLocks noChangeAspect="1"/>
          </p:cNvPicPr>
          <p:nvPr/>
        </p:nvPicPr>
        <p:blipFill>
          <a:blip r:embed="rId3"/>
          <a:stretch>
            <a:fillRect/>
          </a:stretch>
        </p:blipFill>
        <p:spPr>
          <a:xfrm>
            <a:off x="6375372" y="604157"/>
            <a:ext cx="5041951" cy="5662500"/>
          </a:xfrm>
          <a:prstGeom prst="rect">
            <a:avLst/>
          </a:prstGeom>
        </p:spPr>
      </p:pic>
    </p:spTree>
    <p:extLst>
      <p:ext uri="{BB962C8B-B14F-4D97-AF65-F5344CB8AC3E}">
        <p14:creationId xmlns:p14="http://schemas.microsoft.com/office/powerpoint/2010/main" val="244759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graph of different colored lines&#10;&#10;Description automatically generated">
            <a:extLst>
              <a:ext uri="{FF2B5EF4-FFF2-40B4-BE49-F238E27FC236}">
                <a16:creationId xmlns:a16="http://schemas.microsoft.com/office/drawing/2014/main" id="{92FA7A9A-BFF0-D561-789B-CF7AC72584DE}"/>
              </a:ext>
            </a:extLst>
          </p:cNvPr>
          <p:cNvPicPr>
            <a:picLocks noChangeAspect="1"/>
          </p:cNvPicPr>
          <p:nvPr/>
        </p:nvPicPr>
        <p:blipFill>
          <a:blip r:embed="rId2"/>
          <a:stretch>
            <a:fillRect/>
          </a:stretch>
        </p:blipFill>
        <p:spPr>
          <a:xfrm>
            <a:off x="1964436" y="1027906"/>
            <a:ext cx="8263128" cy="5508752"/>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19" name="Title 1">
            <a:extLst>
              <a:ext uri="{FF2B5EF4-FFF2-40B4-BE49-F238E27FC236}">
                <a16:creationId xmlns:a16="http://schemas.microsoft.com/office/drawing/2014/main" id="{26DAD32E-6CE7-2C8C-EA57-D2A2AFDE8EF9}"/>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Betas</a:t>
            </a:r>
          </a:p>
        </p:txBody>
      </p:sp>
    </p:spTree>
    <p:extLst>
      <p:ext uri="{BB962C8B-B14F-4D97-AF65-F5344CB8AC3E}">
        <p14:creationId xmlns:p14="http://schemas.microsoft.com/office/powerpoint/2010/main" val="3215048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graph showing volatility&#10;&#10;Description automatically generated">
            <a:extLst>
              <a:ext uri="{FF2B5EF4-FFF2-40B4-BE49-F238E27FC236}">
                <a16:creationId xmlns:a16="http://schemas.microsoft.com/office/drawing/2014/main" id="{C1F8F4A0-18E3-53F1-A4DA-F2B9EDF0C26A}"/>
              </a:ext>
            </a:extLst>
          </p:cNvPr>
          <p:cNvPicPr>
            <a:picLocks noChangeAspect="1"/>
          </p:cNvPicPr>
          <p:nvPr/>
        </p:nvPicPr>
        <p:blipFill>
          <a:blip r:embed="rId2"/>
          <a:stretch>
            <a:fillRect/>
          </a:stretch>
        </p:blipFill>
        <p:spPr>
          <a:xfrm>
            <a:off x="1964436" y="1031970"/>
            <a:ext cx="8257032" cy="5504688"/>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12" name="Title 1">
            <a:extLst>
              <a:ext uri="{FF2B5EF4-FFF2-40B4-BE49-F238E27FC236}">
                <a16:creationId xmlns:a16="http://schemas.microsoft.com/office/drawing/2014/main" id="{E2CDE04C-DBEF-3C7C-A17C-1740E59D2AF0}"/>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Volatility</a:t>
            </a:r>
          </a:p>
        </p:txBody>
      </p:sp>
    </p:spTree>
    <p:extLst>
      <p:ext uri="{BB962C8B-B14F-4D97-AF65-F5344CB8AC3E}">
        <p14:creationId xmlns:p14="http://schemas.microsoft.com/office/powerpoint/2010/main" val="3497274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graph showing a short interest&#10;&#10;Description automatically generated">
            <a:extLst>
              <a:ext uri="{FF2B5EF4-FFF2-40B4-BE49-F238E27FC236}">
                <a16:creationId xmlns:a16="http://schemas.microsoft.com/office/drawing/2014/main" id="{D0AB7C21-2B32-875F-C41D-BDF7CFBA313B}"/>
              </a:ext>
            </a:extLst>
          </p:cNvPr>
          <p:cNvPicPr>
            <a:picLocks noChangeAspect="1"/>
          </p:cNvPicPr>
          <p:nvPr/>
        </p:nvPicPr>
        <p:blipFill>
          <a:blip r:embed="rId2"/>
          <a:stretch>
            <a:fillRect/>
          </a:stretch>
        </p:blipFill>
        <p:spPr>
          <a:xfrm>
            <a:off x="1964436" y="1031970"/>
            <a:ext cx="8257032" cy="5504688"/>
          </a:xfrm>
          <a:prstGeom prst="rect">
            <a:avLst/>
          </a:prstGeom>
        </p:spPr>
      </p:pic>
      <p:sp>
        <p:nvSpPr>
          <p:cNvPr id="4" name="Slide Number Placeholder 3">
            <a:extLst>
              <a:ext uri="{FF2B5EF4-FFF2-40B4-BE49-F238E27FC236}">
                <a16:creationId xmlns:a16="http://schemas.microsoft.com/office/drawing/2014/main" id="{FCA21D41-9A8D-EA68-1AFA-A6CDC891A1B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61CD11-243F-224F-95EB-A7BCAA45EE27}" type="slidenum">
              <a:rPr kumimoji="0" lang="en-US" sz="1467" b="1" i="0" u="none" strike="noStrike" kern="1200" cap="none" spc="0" normalizeH="0" baseline="0" noProof="0" smtClean="0">
                <a:ln>
                  <a:noFill/>
                </a:ln>
                <a:solidFill>
                  <a:prstClr val="black"/>
                </a:solidFill>
                <a:effectLst/>
                <a:uLnTx/>
                <a:uFillTx/>
                <a:latin typeface="Roboto" panose="02000000000000000000" pitchFamily="2"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467" b="1" i="0" u="none" strike="noStrike" kern="1200" cap="none" spc="0" normalizeH="0" baseline="0" noProof="0">
              <a:ln>
                <a:noFill/>
              </a:ln>
              <a:solidFill>
                <a:prstClr val="black"/>
              </a:solidFill>
              <a:effectLst/>
              <a:uLnTx/>
              <a:uFillTx/>
              <a:latin typeface="Roboto" panose="02000000000000000000" pitchFamily="2" charset="0"/>
              <a:ea typeface="+mn-ea"/>
              <a:cs typeface="+mn-cs"/>
            </a:endParaRPr>
          </a:p>
        </p:txBody>
      </p:sp>
      <p:sp>
        <p:nvSpPr>
          <p:cNvPr id="17" name="Title 1">
            <a:extLst>
              <a:ext uri="{FF2B5EF4-FFF2-40B4-BE49-F238E27FC236}">
                <a16:creationId xmlns:a16="http://schemas.microsoft.com/office/drawing/2014/main" id="{C73FA10A-EDED-8F38-8018-CF48843F5BFE}"/>
              </a:ext>
            </a:extLst>
          </p:cNvPr>
          <p:cNvSpPr txBox="1">
            <a:spLocks/>
          </p:cNvSpPr>
          <p:nvPr/>
        </p:nvSpPr>
        <p:spPr>
          <a:xfrm>
            <a:off x="838200" y="180306"/>
            <a:ext cx="10515600"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b="0" i="0" kern="1200">
                <a:solidFill>
                  <a:schemeClr val="tx1"/>
                </a:solidFill>
                <a:latin typeface="Adelle Cyrillic" panose="02000503060000020004" pitchFamily="2" charset="0"/>
                <a:ea typeface="+mj-ea"/>
                <a:cs typeface="+mj-cs"/>
              </a:defRPr>
            </a:lvl1pPr>
          </a:lstStyle>
          <a:p>
            <a:pPr marL="0" marR="0" lvl="0" indent="0" algn="ctr" defTabSz="914377"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a:ln>
                  <a:noFill/>
                </a:ln>
                <a:solidFill>
                  <a:prstClr val="black"/>
                </a:solidFill>
                <a:effectLst/>
                <a:uLnTx/>
                <a:uFillTx/>
                <a:latin typeface="Adelle Cyrillic" panose="02000503060000020004" pitchFamily="2" charset="0"/>
                <a:ea typeface="+mj-ea"/>
                <a:cs typeface="+mj-cs"/>
              </a:rPr>
              <a:t>Markets’ View: Short Interest</a:t>
            </a:r>
          </a:p>
        </p:txBody>
      </p:sp>
    </p:spTree>
    <p:extLst>
      <p:ext uri="{BB962C8B-B14F-4D97-AF65-F5344CB8AC3E}">
        <p14:creationId xmlns:p14="http://schemas.microsoft.com/office/powerpoint/2010/main" val="3578928141"/>
      </p:ext>
    </p:extLst>
  </p:cSld>
  <p:clrMapOvr>
    <a:masterClrMapping/>
  </p:clrMapOvr>
</p:sld>
</file>

<file path=ppt/theme/theme1.xml><?xml version="1.0" encoding="utf-8"?>
<a:theme xmlns:a="http://schemas.openxmlformats.org/drawingml/2006/main" name="FSIL PPT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SIL PPT Theme" id="{95AD54CE-E1A2-0547-88D7-E38281556BC4}" vid="{C0D0045F-E7EC-624A-B29A-2E3B7699A433}"/>
    </a:ext>
  </a:extLst>
</a:theme>
</file>

<file path=ppt/theme/theme2.xml><?xml version="1.0" encoding="utf-8"?>
<a:theme xmlns:a="http://schemas.openxmlformats.org/drawingml/2006/main" name="1_With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634E0BC8-83D8-4B19-B8AC-1F7BCA2DE1F6}"/>
    </a:ext>
  </a:extLst>
</a:theme>
</file>

<file path=ppt/theme/theme3.xml><?xml version="1.0" encoding="utf-8"?>
<a:theme xmlns:a="http://schemas.openxmlformats.org/drawingml/2006/main" name="With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634E0BC8-83D8-4B19-B8AC-1F7BCA2DE1F6}"/>
    </a:ext>
  </a:extLst>
</a:theme>
</file>

<file path=ppt/theme/theme4.xml><?xml version="1.0" encoding="utf-8"?>
<a:theme xmlns:a="http://schemas.openxmlformats.org/drawingml/2006/main" name="No Bottom Ba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mory_graphs_2022-04-05" id="{23108ABF-3543-4A0E-B18C-D131CCAF7451}" vid="{33C442D4-C1A3-4885-906C-38D3C529E371}"/>
    </a:ext>
  </a:extLst>
</a:theme>
</file>

<file path=ppt/theme/theme5.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FSIL PPT Theme</Template>
  <TotalTime>343</TotalTime>
  <Words>2005</Words>
  <Application>Microsoft Macintosh PowerPoint</Application>
  <PresentationFormat>Widescreen</PresentationFormat>
  <Paragraphs>386</Paragraphs>
  <Slides>27</Slides>
  <Notes>6</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27</vt:i4>
      </vt:variant>
    </vt:vector>
  </HeadingPairs>
  <TitlesOfParts>
    <vt:vector size="37" baseType="lpstr">
      <vt:lpstr>Adelle Cyrillic</vt:lpstr>
      <vt:lpstr>Arial</vt:lpstr>
      <vt:lpstr>Calibri</vt:lpstr>
      <vt:lpstr>DIN Alternate</vt:lpstr>
      <vt:lpstr>Roboto</vt:lpstr>
      <vt:lpstr>FSIL PPT Theme</vt:lpstr>
      <vt:lpstr>1_With Bottom Bar</vt:lpstr>
      <vt:lpstr>With Bottom Bar</vt:lpstr>
      <vt:lpstr>No Bottom Bar</vt:lpstr>
      <vt:lpstr>1_Custom Design</vt:lpstr>
      <vt:lpstr>Assignment 8: Bank Holding Companies (BHC)</vt:lpstr>
      <vt:lpstr>PowerPoint Presentation</vt:lpstr>
      <vt:lpstr>JP Morgan Chase &amp; Co. National Presence</vt:lpstr>
      <vt:lpstr>JP Morgan Chase &amp; Co. Global Presence</vt:lpstr>
      <vt:lpstr>Breakdown of Ownership</vt:lpstr>
      <vt:lpstr>Insider Trades</vt:lpstr>
      <vt:lpstr>PowerPoint Presentation</vt:lpstr>
      <vt:lpstr>PowerPoint Presentation</vt:lpstr>
      <vt:lpstr>PowerPoint Presentation</vt:lpstr>
      <vt:lpstr>PowerPoint Presentation</vt:lpstr>
      <vt:lpstr>Markets’ View: Credit Ratings</vt:lpstr>
      <vt:lpstr>Markets’ View: Balance Sheet</vt:lpstr>
      <vt:lpstr>JPMC: Total Interest Income</vt:lpstr>
      <vt:lpstr>JPMC: Total Non-Interest Income</vt:lpstr>
      <vt:lpstr>JPMC: Total Assets</vt:lpstr>
      <vt:lpstr>JPMC: Total Liabilities</vt:lpstr>
      <vt:lpstr>JPMC: Total Capital Ratio</vt:lpstr>
      <vt:lpstr>Asset and Liability Committee (ALCO)</vt:lpstr>
      <vt:lpstr>Chief Investment Office, Treasury, and Corporate (CTC) Risk Committee</vt:lpstr>
      <vt:lpstr>Liquidity Risk Management (LRM)</vt:lpstr>
      <vt:lpstr>Basel III Compliance and Capital Ratios</vt:lpstr>
      <vt:lpstr>ALM Models and Assumptions</vt:lpstr>
      <vt:lpstr>Funding Stability and Deposit Trends</vt:lpstr>
      <vt:lpstr>Credit Loss Allowance</vt:lpstr>
      <vt:lpstr>Risk Management Structure</vt:lpstr>
      <vt:lpstr>Appendix</vt:lpstr>
      <vt:lpstr>Performance and Financial Position of the Bank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Assignment 8: Bank Holding Companies (BHC)</dc:title>
  <dc:creator>Matlin, Glenn S</dc:creator>
  <cp:lastModifiedBy>Michael Galarnyk</cp:lastModifiedBy>
  <cp:revision>33</cp:revision>
  <dcterms:created xsi:type="dcterms:W3CDTF">2023-11-13T19:38:36Z</dcterms:created>
  <dcterms:modified xsi:type="dcterms:W3CDTF">2023-11-14T20:03:55Z</dcterms:modified>
</cp:coreProperties>
</file>